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2740" r:id="rId3"/>
    <p:sldId id="2720" r:id="rId5"/>
    <p:sldId id="2723" r:id="rId6"/>
    <p:sldId id="711" r:id="rId7"/>
    <p:sldId id="441" r:id="rId8"/>
    <p:sldId id="2742" r:id="rId9"/>
    <p:sldId id="2814" r:id="rId10"/>
    <p:sldId id="2546" r:id="rId11"/>
    <p:sldId id="2747" r:id="rId12"/>
    <p:sldId id="2746" r:id="rId13"/>
    <p:sldId id="2815" r:id="rId14"/>
    <p:sldId id="2748" r:id="rId15"/>
    <p:sldId id="2726" r:id="rId16"/>
    <p:sldId id="2816" r:id="rId17"/>
    <p:sldId id="2813" r:id="rId18"/>
    <p:sldId id="2756" r:id="rId19"/>
    <p:sldId id="281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思蜀" initials="刘思蜀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B0C"/>
    <a:srgbClr val="E70012"/>
    <a:srgbClr val="B50C0D"/>
    <a:srgbClr val="000000"/>
    <a:srgbClr val="BB0E0F"/>
    <a:srgbClr val="A98334"/>
    <a:srgbClr val="F8D6C2"/>
    <a:srgbClr val="E3AF78"/>
    <a:srgbClr val="F6E3BB"/>
    <a:srgbClr val="DCA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3"/>
    <p:restoredTop sz="86354"/>
  </p:normalViewPr>
  <p:slideViewPr>
    <p:cSldViewPr snapToGrid="0" showGuides="1">
      <p:cViewPr varScale="1">
        <p:scale>
          <a:sx n="125" d="100"/>
          <a:sy n="125" d="100"/>
        </p:scale>
        <p:origin x="168" y="464"/>
      </p:cViewPr>
      <p:guideLst>
        <p:guide orient="horz" pos="114"/>
        <p:guide pos="7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44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10804-FE04-47AA-8C0E-F2613B59AD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CBF47-3ED1-41B6-A9DB-D47E6373B24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CBF47-3ED1-41B6-A9DB-D47E6373B2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98545-69BF-45F4-913F-4B7D64C959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98545-69BF-45F4-913F-4B7D64C959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CBF47-3ED1-41B6-A9DB-D47E6373B2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CBF47-3ED1-41B6-A9DB-D47E6373B2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98545-69BF-45F4-913F-4B7D64C959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CBF47-3ED1-41B6-A9DB-D47E6373B2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CBF47-3ED1-41B6-A9DB-D47E6373B2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CBF47-3ED1-41B6-A9DB-D47E6373B2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98545-69BF-45F4-913F-4B7D64C959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CBF47-3ED1-41B6-A9DB-D47E6373B2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E4EAA-5FED-470D-B55B-6C00A1D842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DB2173-4174-4214-94AA-290FE3B78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E4EAA-5FED-470D-B55B-6C00A1D842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DB2173-4174-4214-94AA-290FE3B78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E4EAA-5FED-470D-B55B-6C00A1D842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DB2173-4174-4214-94AA-290FE3B78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DB2173-4174-4214-94AA-290FE3B78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E4EAA-5FED-470D-B55B-6C00A1D842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DB2173-4174-4214-94AA-290FE3B78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E4EAA-5FED-470D-B55B-6C00A1D842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DB2173-4174-4214-94AA-290FE3B78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E4EAA-5FED-470D-B55B-6C00A1D842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DB2173-4174-4214-94AA-290FE3B78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E4EAA-5FED-470D-B55B-6C00A1D842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DB2173-4174-4214-94AA-290FE3B78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E4EAA-5FED-470D-B55B-6C00A1D842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DB2173-4174-4214-94AA-290FE3B78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E4EAA-5FED-470D-B55B-6C00A1D842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DB2173-4174-4214-94AA-290FE3B78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E4EAA-5FED-470D-B55B-6C00A1D842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DB2173-4174-4214-94AA-290FE3B787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1"/>
          <p:cNvSpPr txBox="1"/>
          <p:nvPr userDrawn="1"/>
        </p:nvSpPr>
        <p:spPr>
          <a:xfrm>
            <a:off x="268838" y="6345693"/>
            <a:ext cx="581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59DA69A9-CA9C-418D-822F-B37A11FF86F6}" type="slidenum">
              <a:rPr lang="zh-CN" altLang="en-US" smtClean="0">
                <a:solidFill>
                  <a:schemeClr val="bg1"/>
                </a:solidFill>
              </a:rPr>
            </a:fld>
            <a:endParaRPr lang="zh-CN" altLang="en-US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048783"/>
            <a:ext cx="10181808" cy="489288"/>
          </a:xfrm>
          <a:prstGeom prst="rect">
            <a:avLst/>
          </a:prstGeom>
          <a:gradFill>
            <a:gsLst>
              <a:gs pos="44000">
                <a:srgbClr val="B50C0D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119259"/>
            <a:ext cx="3522967" cy="634593"/>
          </a:xfrm>
          <a:prstGeom prst="rect">
            <a:avLst/>
          </a:prstGeom>
          <a:gradFill>
            <a:gsLst>
              <a:gs pos="44000">
                <a:srgbClr val="B50C0D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 descr="未标题-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996680" y="175260"/>
            <a:ext cx="2780030" cy="3752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1.png"/><Relationship Id="rId7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6.xml"/><Relationship Id="rId7" Type="http://schemas.openxmlformats.org/officeDocument/2006/relationships/image" Target="../media/image1.png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2.png"/><Relationship Id="rId2" Type="http://schemas.openxmlformats.org/officeDocument/2006/relationships/tags" Target="../tags/tag22.xml"/><Relationship Id="rId10" Type="http://schemas.openxmlformats.org/officeDocument/2006/relationships/notesSlide" Target="../notesSlides/notesSlide11.xml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33.xml"/><Relationship Id="rId7" Type="http://schemas.openxmlformats.org/officeDocument/2006/relationships/image" Target="../media/image1.png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image" Target="../media/image2.png"/><Relationship Id="rId2" Type="http://schemas.openxmlformats.org/officeDocument/2006/relationships/tags" Target="../tags/tag29.xml"/><Relationship Id="rId10" Type="http://schemas.openxmlformats.org/officeDocument/2006/relationships/notesSlide" Target="../notesSlides/notesSlide14.xml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.png"/><Relationship Id="rId7" Type="http://schemas.openxmlformats.org/officeDocument/2006/relationships/tags" Target="../tags/tag38.xml"/><Relationship Id="rId6" Type="http://schemas.openxmlformats.org/officeDocument/2006/relationships/image" Target="../media/image1.png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image" Target="../media/image2.png"/><Relationship Id="rId2" Type="http://schemas.openxmlformats.org/officeDocument/2006/relationships/tags" Target="../tags/tag35.xml"/><Relationship Id="rId10" Type="http://schemas.openxmlformats.org/officeDocument/2006/relationships/notesSlide" Target="../notesSlides/notesSlide17.xml"/><Relationship Id="rId1" Type="http://schemas.openxmlformats.org/officeDocument/2006/relationships/tags" Target="../tags/tag3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image" Target="../media/image5.png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4.xml"/><Relationship Id="rId7" Type="http://schemas.openxmlformats.org/officeDocument/2006/relationships/image" Target="../media/image1.png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0" Type="http://schemas.openxmlformats.org/officeDocument/2006/relationships/notesSlide" Target="../notesSlides/notesSlide3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0.xml"/><Relationship Id="rId7" Type="http://schemas.openxmlformats.org/officeDocument/2006/relationships/image" Target="../media/image1.png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2.png"/><Relationship Id="rId2" Type="http://schemas.openxmlformats.org/officeDocument/2006/relationships/tags" Target="../tags/tag16.xml"/><Relationship Id="rId10" Type="http://schemas.openxmlformats.org/officeDocument/2006/relationships/notesSlide" Target="../notesSlides/notesSlide7.xml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-8255" y="2540"/>
            <a:ext cx="12191365" cy="6852920"/>
          </a:xfrm>
          <a:prstGeom prst="rect">
            <a:avLst/>
          </a:prstGeom>
          <a:solidFill>
            <a:srgbClr val="920B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8255" y="4859020"/>
            <a:ext cx="12205970" cy="2005330"/>
          </a:xfrm>
          <a:prstGeom prst="rect">
            <a:avLst/>
          </a:prstGeom>
        </p:spPr>
      </p:pic>
      <p:sp>
        <p:nvSpPr>
          <p:cNvPr id="87" name="矩形: 圆角 68"/>
          <p:cNvSpPr/>
          <p:nvPr/>
        </p:nvSpPr>
        <p:spPr>
          <a:xfrm>
            <a:off x="760095" y="3621405"/>
            <a:ext cx="6467475" cy="123761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rgbClr val="F8D6C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四川省制造业智能化改造数字化转型金融服务供应商（第二批）</a:t>
            </a:r>
            <a:endParaRPr lang="en-US" altLang="zh-CN" dirty="0">
              <a:solidFill>
                <a:srgbClr val="F8D6C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dirty="0">
              <a:solidFill>
                <a:srgbClr val="F8D6C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F8D6C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公司电话：</a:t>
            </a:r>
            <a:r>
              <a:rPr lang="en-US" altLang="zh-CN" dirty="0">
                <a:solidFill>
                  <a:srgbClr val="F8D6C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en-US" dirty="0">
                <a:solidFill>
                  <a:srgbClr val="F8D6C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888010</a:t>
            </a:r>
            <a:endParaRPr lang="en-US" dirty="0">
              <a:solidFill>
                <a:srgbClr val="F8D6C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dirty="0">
              <a:solidFill>
                <a:srgbClr val="F8D6C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F8D6C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srgbClr val="F8D6C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2024</a:t>
            </a:r>
            <a:r>
              <a:rPr lang="zh-CN" altLang="en-US" dirty="0">
                <a:solidFill>
                  <a:srgbClr val="F8D6C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rgbClr val="F8D6C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dirty="0">
                <a:solidFill>
                  <a:srgbClr val="F8D6C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F8D6C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F8D6C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dirty="0">
              <a:solidFill>
                <a:srgbClr val="F8D6C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864235" y="1620520"/>
            <a:ext cx="9789160" cy="1753235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5400" b="1" i="1" spc="600" dirty="0">
                <a:solidFill>
                  <a:srgbClr val="F8D6C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中国人寿财险</a:t>
            </a:r>
            <a:r>
              <a:rPr lang="en-US" altLang="zh-CN" sz="5400" b="1" i="1" spc="600" dirty="0">
                <a:solidFill>
                  <a:srgbClr val="F8D6C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5400" b="1" i="1" spc="600" dirty="0">
                <a:solidFill>
                  <a:srgbClr val="F8D6C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智改数转</a:t>
            </a:r>
            <a:r>
              <a:rPr lang="en-US" altLang="zh-CN" sz="5400" b="1" i="1" spc="600" dirty="0">
                <a:solidFill>
                  <a:srgbClr val="F8D6C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endParaRPr lang="en-US" altLang="zh-CN" sz="5400" b="1" i="1" spc="600" dirty="0">
              <a:solidFill>
                <a:srgbClr val="F8D6C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5400" b="1" i="1" spc="600" dirty="0">
                <a:solidFill>
                  <a:srgbClr val="F8D6C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保险产品概况</a:t>
            </a:r>
            <a:endParaRPr lang="zh-CN" altLang="en-US" sz="5400" b="1" i="1" spc="600" dirty="0">
              <a:solidFill>
                <a:srgbClr val="F8D6C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 descr="未标题-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769860" y="5915660"/>
            <a:ext cx="4184650" cy="502920"/>
          </a:xfrm>
          <a:prstGeom prst="rect">
            <a:avLst/>
          </a:prstGeom>
        </p:spPr>
      </p:pic>
      <p:pic>
        <p:nvPicPr>
          <p:cNvPr id="9" name="图片 8" descr="未标题-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015095" y="181610"/>
            <a:ext cx="2764790" cy="373380"/>
          </a:xfrm>
          <a:prstGeom prst="rect">
            <a:avLst/>
          </a:prstGeom>
        </p:spPr>
      </p:pic>
      <p:pic>
        <p:nvPicPr>
          <p:cNvPr id="6" name="图片 5" descr="未标题-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261985" y="2772410"/>
            <a:ext cx="3368675" cy="3368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29073" y="181649"/>
            <a:ext cx="4009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2.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首台套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/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首批次保险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97" name="任意多边形 18"/>
          <p:cNvSpPr/>
          <p:nvPr/>
        </p:nvSpPr>
        <p:spPr bwMode="auto">
          <a:xfrm rot="10800000">
            <a:off x="4881145" y="2013141"/>
            <a:ext cx="1638499" cy="535200"/>
          </a:xfrm>
          <a:custGeom>
            <a:avLst/>
            <a:gdLst>
              <a:gd name="connsiteX0" fmla="*/ 1161826 w 1638286"/>
              <a:gd name="connsiteY0" fmla="*/ 535324 h 535324"/>
              <a:gd name="connsiteX1" fmla="*/ 309069 w 1638286"/>
              <a:gd name="connsiteY1" fmla="*/ 535324 h 535324"/>
              <a:gd name="connsiteX2" fmla="*/ 0 w 1638286"/>
              <a:gd name="connsiteY2" fmla="*/ 0 h 535324"/>
              <a:gd name="connsiteX3" fmla="*/ 105173 w 1638286"/>
              <a:gd name="connsiteY3" fmla="*/ 0 h 535324"/>
              <a:gd name="connsiteX4" fmla="*/ 108430 w 1638286"/>
              <a:gd name="connsiteY4" fmla="*/ 524 h 535324"/>
              <a:gd name="connsiteX5" fmla="*/ 916509 w 1638286"/>
              <a:gd name="connsiteY5" fmla="*/ 524 h 535324"/>
              <a:gd name="connsiteX6" fmla="*/ 919811 w 1638286"/>
              <a:gd name="connsiteY6" fmla="*/ 0 h 535324"/>
              <a:gd name="connsiteX7" fmla="*/ 1638286 w 1638286"/>
              <a:gd name="connsiteY7" fmla="*/ 0 h 535324"/>
              <a:gd name="connsiteX8" fmla="*/ 1623613 w 1638286"/>
              <a:gd name="connsiteY8" fmla="*/ 25429 h 535324"/>
              <a:gd name="connsiteX9" fmla="*/ 1412461 w 1638286"/>
              <a:gd name="connsiteY9" fmla="*/ 391366 h 535324"/>
              <a:gd name="connsiteX10" fmla="*/ 1161826 w 1638286"/>
              <a:gd name="connsiteY10" fmla="*/ 535324 h 53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8286" h="535324">
                <a:moveTo>
                  <a:pt x="1161826" y="535324"/>
                </a:moveTo>
                <a:lnTo>
                  <a:pt x="309069" y="535324"/>
                </a:lnTo>
                <a:lnTo>
                  <a:pt x="0" y="0"/>
                </a:lnTo>
                <a:lnTo>
                  <a:pt x="105173" y="0"/>
                </a:lnTo>
                <a:lnTo>
                  <a:pt x="108430" y="524"/>
                </a:lnTo>
                <a:lnTo>
                  <a:pt x="916509" y="524"/>
                </a:lnTo>
                <a:lnTo>
                  <a:pt x="919811" y="0"/>
                </a:lnTo>
                <a:lnTo>
                  <a:pt x="1638286" y="0"/>
                </a:lnTo>
                <a:lnTo>
                  <a:pt x="1623613" y="25429"/>
                </a:lnTo>
                <a:cubicBezTo>
                  <a:pt x="1412461" y="391366"/>
                  <a:pt x="1412461" y="391366"/>
                  <a:pt x="1412461" y="391366"/>
                </a:cubicBezTo>
                <a:cubicBezTo>
                  <a:pt x="1366047" y="470311"/>
                  <a:pt x="1254654" y="535324"/>
                  <a:pt x="1161826" y="53532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0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8" name="任意多边形 19"/>
          <p:cNvSpPr/>
          <p:nvPr/>
        </p:nvSpPr>
        <p:spPr bwMode="auto">
          <a:xfrm rot="10800000">
            <a:off x="4881145" y="2013141"/>
            <a:ext cx="1638499" cy="535200"/>
          </a:xfrm>
          <a:custGeom>
            <a:avLst/>
            <a:gdLst>
              <a:gd name="connsiteX0" fmla="*/ 1161826 w 1638286"/>
              <a:gd name="connsiteY0" fmla="*/ 535324 h 535324"/>
              <a:gd name="connsiteX1" fmla="*/ 309069 w 1638286"/>
              <a:gd name="connsiteY1" fmla="*/ 535324 h 535324"/>
              <a:gd name="connsiteX2" fmla="*/ 0 w 1638286"/>
              <a:gd name="connsiteY2" fmla="*/ 0 h 535324"/>
              <a:gd name="connsiteX3" fmla="*/ 105173 w 1638286"/>
              <a:gd name="connsiteY3" fmla="*/ 0 h 535324"/>
              <a:gd name="connsiteX4" fmla="*/ 108430 w 1638286"/>
              <a:gd name="connsiteY4" fmla="*/ 524 h 535324"/>
              <a:gd name="connsiteX5" fmla="*/ 916509 w 1638286"/>
              <a:gd name="connsiteY5" fmla="*/ 524 h 535324"/>
              <a:gd name="connsiteX6" fmla="*/ 919811 w 1638286"/>
              <a:gd name="connsiteY6" fmla="*/ 0 h 535324"/>
              <a:gd name="connsiteX7" fmla="*/ 1638286 w 1638286"/>
              <a:gd name="connsiteY7" fmla="*/ 0 h 535324"/>
              <a:gd name="connsiteX8" fmla="*/ 1623613 w 1638286"/>
              <a:gd name="connsiteY8" fmla="*/ 25429 h 535324"/>
              <a:gd name="connsiteX9" fmla="*/ 1412461 w 1638286"/>
              <a:gd name="connsiteY9" fmla="*/ 391366 h 535324"/>
              <a:gd name="connsiteX10" fmla="*/ 1161826 w 1638286"/>
              <a:gd name="connsiteY10" fmla="*/ 535324 h 53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8286" h="535324">
                <a:moveTo>
                  <a:pt x="1161826" y="535324"/>
                </a:moveTo>
                <a:lnTo>
                  <a:pt x="309069" y="535324"/>
                </a:lnTo>
                <a:lnTo>
                  <a:pt x="0" y="0"/>
                </a:lnTo>
                <a:lnTo>
                  <a:pt x="105173" y="0"/>
                </a:lnTo>
                <a:lnTo>
                  <a:pt x="108430" y="524"/>
                </a:lnTo>
                <a:lnTo>
                  <a:pt x="916509" y="524"/>
                </a:lnTo>
                <a:lnTo>
                  <a:pt x="919811" y="0"/>
                </a:lnTo>
                <a:lnTo>
                  <a:pt x="1638286" y="0"/>
                </a:lnTo>
                <a:lnTo>
                  <a:pt x="1623613" y="25429"/>
                </a:lnTo>
                <a:cubicBezTo>
                  <a:pt x="1412461" y="391366"/>
                  <a:pt x="1412461" y="391366"/>
                  <a:pt x="1412461" y="391366"/>
                </a:cubicBezTo>
                <a:cubicBezTo>
                  <a:pt x="1366047" y="470311"/>
                  <a:pt x="1254654" y="535324"/>
                  <a:pt x="1161826" y="535324"/>
                </a:cubicBezTo>
                <a:close/>
              </a:path>
            </a:pathLst>
          </a:custGeom>
          <a:solidFill>
            <a:srgbClr val="B50C0D"/>
          </a:solidFill>
          <a:ln w="19050">
            <a:noFill/>
          </a:ln>
          <a:effectLst>
            <a:softEdge rad="2540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0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5" name="任意多边形 16"/>
          <p:cNvSpPr/>
          <p:nvPr/>
        </p:nvSpPr>
        <p:spPr bwMode="auto">
          <a:xfrm rot="14400000">
            <a:off x="6093206" y="2321911"/>
            <a:ext cx="1637907" cy="535394"/>
          </a:xfrm>
          <a:custGeom>
            <a:avLst/>
            <a:gdLst>
              <a:gd name="connsiteX0" fmla="*/ 1161826 w 1638286"/>
              <a:gd name="connsiteY0" fmla="*/ 535324 h 535324"/>
              <a:gd name="connsiteX1" fmla="*/ 309069 w 1638286"/>
              <a:gd name="connsiteY1" fmla="*/ 535324 h 535324"/>
              <a:gd name="connsiteX2" fmla="*/ 0 w 1638286"/>
              <a:gd name="connsiteY2" fmla="*/ 0 h 535324"/>
              <a:gd name="connsiteX3" fmla="*/ 105173 w 1638286"/>
              <a:gd name="connsiteY3" fmla="*/ 0 h 535324"/>
              <a:gd name="connsiteX4" fmla="*/ 108430 w 1638286"/>
              <a:gd name="connsiteY4" fmla="*/ 524 h 535324"/>
              <a:gd name="connsiteX5" fmla="*/ 916509 w 1638286"/>
              <a:gd name="connsiteY5" fmla="*/ 524 h 535324"/>
              <a:gd name="connsiteX6" fmla="*/ 919811 w 1638286"/>
              <a:gd name="connsiteY6" fmla="*/ 0 h 535324"/>
              <a:gd name="connsiteX7" fmla="*/ 1638286 w 1638286"/>
              <a:gd name="connsiteY7" fmla="*/ 0 h 535324"/>
              <a:gd name="connsiteX8" fmla="*/ 1623613 w 1638286"/>
              <a:gd name="connsiteY8" fmla="*/ 25429 h 535324"/>
              <a:gd name="connsiteX9" fmla="*/ 1412461 w 1638286"/>
              <a:gd name="connsiteY9" fmla="*/ 391366 h 535324"/>
              <a:gd name="connsiteX10" fmla="*/ 1161826 w 1638286"/>
              <a:gd name="connsiteY10" fmla="*/ 535324 h 53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8286" h="535324">
                <a:moveTo>
                  <a:pt x="1161826" y="535324"/>
                </a:moveTo>
                <a:lnTo>
                  <a:pt x="309069" y="535324"/>
                </a:lnTo>
                <a:lnTo>
                  <a:pt x="0" y="0"/>
                </a:lnTo>
                <a:lnTo>
                  <a:pt x="105173" y="0"/>
                </a:lnTo>
                <a:lnTo>
                  <a:pt x="108430" y="524"/>
                </a:lnTo>
                <a:lnTo>
                  <a:pt x="916509" y="524"/>
                </a:lnTo>
                <a:lnTo>
                  <a:pt x="919811" y="0"/>
                </a:lnTo>
                <a:lnTo>
                  <a:pt x="1638286" y="0"/>
                </a:lnTo>
                <a:lnTo>
                  <a:pt x="1623613" y="25429"/>
                </a:lnTo>
                <a:cubicBezTo>
                  <a:pt x="1412461" y="391366"/>
                  <a:pt x="1412461" y="391366"/>
                  <a:pt x="1412461" y="391366"/>
                </a:cubicBezTo>
                <a:cubicBezTo>
                  <a:pt x="1366047" y="470311"/>
                  <a:pt x="1254654" y="535324"/>
                  <a:pt x="1161826" y="53532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0000"/>
                </a:schemeClr>
              </a:gs>
            </a:gsLst>
            <a:lin ang="20700000" scaled="0"/>
          </a:gradFill>
          <a:ln w="19050"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0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6" name="任意多边形 17"/>
          <p:cNvSpPr/>
          <p:nvPr/>
        </p:nvSpPr>
        <p:spPr bwMode="auto">
          <a:xfrm rot="14400000">
            <a:off x="6093206" y="2321911"/>
            <a:ext cx="1637907" cy="535394"/>
          </a:xfrm>
          <a:custGeom>
            <a:avLst/>
            <a:gdLst>
              <a:gd name="connsiteX0" fmla="*/ 1161826 w 1638286"/>
              <a:gd name="connsiteY0" fmla="*/ 535324 h 535324"/>
              <a:gd name="connsiteX1" fmla="*/ 309069 w 1638286"/>
              <a:gd name="connsiteY1" fmla="*/ 535324 h 535324"/>
              <a:gd name="connsiteX2" fmla="*/ 0 w 1638286"/>
              <a:gd name="connsiteY2" fmla="*/ 0 h 535324"/>
              <a:gd name="connsiteX3" fmla="*/ 105173 w 1638286"/>
              <a:gd name="connsiteY3" fmla="*/ 0 h 535324"/>
              <a:gd name="connsiteX4" fmla="*/ 108430 w 1638286"/>
              <a:gd name="connsiteY4" fmla="*/ 524 h 535324"/>
              <a:gd name="connsiteX5" fmla="*/ 916509 w 1638286"/>
              <a:gd name="connsiteY5" fmla="*/ 524 h 535324"/>
              <a:gd name="connsiteX6" fmla="*/ 919811 w 1638286"/>
              <a:gd name="connsiteY6" fmla="*/ 0 h 535324"/>
              <a:gd name="connsiteX7" fmla="*/ 1638286 w 1638286"/>
              <a:gd name="connsiteY7" fmla="*/ 0 h 535324"/>
              <a:gd name="connsiteX8" fmla="*/ 1623613 w 1638286"/>
              <a:gd name="connsiteY8" fmla="*/ 25429 h 535324"/>
              <a:gd name="connsiteX9" fmla="*/ 1412461 w 1638286"/>
              <a:gd name="connsiteY9" fmla="*/ 391366 h 535324"/>
              <a:gd name="connsiteX10" fmla="*/ 1161826 w 1638286"/>
              <a:gd name="connsiteY10" fmla="*/ 535324 h 53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8286" h="535324">
                <a:moveTo>
                  <a:pt x="1161826" y="535324"/>
                </a:moveTo>
                <a:lnTo>
                  <a:pt x="309069" y="535324"/>
                </a:lnTo>
                <a:lnTo>
                  <a:pt x="0" y="0"/>
                </a:lnTo>
                <a:lnTo>
                  <a:pt x="105173" y="0"/>
                </a:lnTo>
                <a:lnTo>
                  <a:pt x="108430" y="524"/>
                </a:lnTo>
                <a:lnTo>
                  <a:pt x="916509" y="524"/>
                </a:lnTo>
                <a:lnTo>
                  <a:pt x="919811" y="0"/>
                </a:lnTo>
                <a:lnTo>
                  <a:pt x="1638286" y="0"/>
                </a:lnTo>
                <a:lnTo>
                  <a:pt x="1623613" y="25429"/>
                </a:lnTo>
                <a:cubicBezTo>
                  <a:pt x="1412461" y="391366"/>
                  <a:pt x="1412461" y="391366"/>
                  <a:pt x="1412461" y="391366"/>
                </a:cubicBezTo>
                <a:cubicBezTo>
                  <a:pt x="1366047" y="470311"/>
                  <a:pt x="1254654" y="535324"/>
                  <a:pt x="1161826" y="535324"/>
                </a:cubicBezTo>
                <a:close/>
              </a:path>
            </a:pathLst>
          </a:custGeom>
          <a:solidFill>
            <a:srgbClr val="B50C0D"/>
          </a:solidFill>
          <a:ln w="19050">
            <a:noFill/>
          </a:ln>
          <a:effectLst>
            <a:softEdge rad="2540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0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3" name="任意多边形 14"/>
          <p:cNvSpPr/>
          <p:nvPr/>
        </p:nvSpPr>
        <p:spPr bwMode="auto">
          <a:xfrm rot="18000000">
            <a:off x="6458009" y="3520248"/>
            <a:ext cx="1637907" cy="535394"/>
          </a:xfrm>
          <a:custGeom>
            <a:avLst/>
            <a:gdLst>
              <a:gd name="connsiteX0" fmla="*/ 1161826 w 1638286"/>
              <a:gd name="connsiteY0" fmla="*/ 535324 h 535324"/>
              <a:gd name="connsiteX1" fmla="*/ 309069 w 1638286"/>
              <a:gd name="connsiteY1" fmla="*/ 535324 h 535324"/>
              <a:gd name="connsiteX2" fmla="*/ 0 w 1638286"/>
              <a:gd name="connsiteY2" fmla="*/ 0 h 535324"/>
              <a:gd name="connsiteX3" fmla="*/ 105173 w 1638286"/>
              <a:gd name="connsiteY3" fmla="*/ 0 h 535324"/>
              <a:gd name="connsiteX4" fmla="*/ 108430 w 1638286"/>
              <a:gd name="connsiteY4" fmla="*/ 524 h 535324"/>
              <a:gd name="connsiteX5" fmla="*/ 916509 w 1638286"/>
              <a:gd name="connsiteY5" fmla="*/ 524 h 535324"/>
              <a:gd name="connsiteX6" fmla="*/ 919811 w 1638286"/>
              <a:gd name="connsiteY6" fmla="*/ 0 h 535324"/>
              <a:gd name="connsiteX7" fmla="*/ 1638286 w 1638286"/>
              <a:gd name="connsiteY7" fmla="*/ 0 h 535324"/>
              <a:gd name="connsiteX8" fmla="*/ 1623613 w 1638286"/>
              <a:gd name="connsiteY8" fmla="*/ 25429 h 535324"/>
              <a:gd name="connsiteX9" fmla="*/ 1412461 w 1638286"/>
              <a:gd name="connsiteY9" fmla="*/ 391366 h 535324"/>
              <a:gd name="connsiteX10" fmla="*/ 1161826 w 1638286"/>
              <a:gd name="connsiteY10" fmla="*/ 535324 h 53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8286" h="535324">
                <a:moveTo>
                  <a:pt x="1161826" y="535324"/>
                </a:moveTo>
                <a:lnTo>
                  <a:pt x="309069" y="535324"/>
                </a:lnTo>
                <a:lnTo>
                  <a:pt x="0" y="0"/>
                </a:lnTo>
                <a:lnTo>
                  <a:pt x="105173" y="0"/>
                </a:lnTo>
                <a:lnTo>
                  <a:pt x="108430" y="524"/>
                </a:lnTo>
                <a:lnTo>
                  <a:pt x="916509" y="524"/>
                </a:lnTo>
                <a:lnTo>
                  <a:pt x="919811" y="0"/>
                </a:lnTo>
                <a:lnTo>
                  <a:pt x="1638286" y="0"/>
                </a:lnTo>
                <a:lnTo>
                  <a:pt x="1623613" y="25429"/>
                </a:lnTo>
                <a:cubicBezTo>
                  <a:pt x="1412461" y="391366"/>
                  <a:pt x="1412461" y="391366"/>
                  <a:pt x="1412461" y="391366"/>
                </a:cubicBezTo>
                <a:cubicBezTo>
                  <a:pt x="1366047" y="470311"/>
                  <a:pt x="1254654" y="535324"/>
                  <a:pt x="1161826" y="53532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0000"/>
                </a:schemeClr>
              </a:gs>
            </a:gsLst>
            <a:lin ang="17100000" scaled="0"/>
          </a:gradFill>
          <a:ln w="19050"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0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4" name="任意多边形 15"/>
          <p:cNvSpPr/>
          <p:nvPr/>
        </p:nvSpPr>
        <p:spPr bwMode="auto">
          <a:xfrm rot="18000000">
            <a:off x="6458009" y="3520248"/>
            <a:ext cx="1637907" cy="535394"/>
          </a:xfrm>
          <a:custGeom>
            <a:avLst/>
            <a:gdLst>
              <a:gd name="connsiteX0" fmla="*/ 1161826 w 1638286"/>
              <a:gd name="connsiteY0" fmla="*/ 535324 h 535324"/>
              <a:gd name="connsiteX1" fmla="*/ 309069 w 1638286"/>
              <a:gd name="connsiteY1" fmla="*/ 535324 h 535324"/>
              <a:gd name="connsiteX2" fmla="*/ 0 w 1638286"/>
              <a:gd name="connsiteY2" fmla="*/ 0 h 535324"/>
              <a:gd name="connsiteX3" fmla="*/ 105173 w 1638286"/>
              <a:gd name="connsiteY3" fmla="*/ 0 h 535324"/>
              <a:gd name="connsiteX4" fmla="*/ 108430 w 1638286"/>
              <a:gd name="connsiteY4" fmla="*/ 524 h 535324"/>
              <a:gd name="connsiteX5" fmla="*/ 916509 w 1638286"/>
              <a:gd name="connsiteY5" fmla="*/ 524 h 535324"/>
              <a:gd name="connsiteX6" fmla="*/ 919811 w 1638286"/>
              <a:gd name="connsiteY6" fmla="*/ 0 h 535324"/>
              <a:gd name="connsiteX7" fmla="*/ 1638286 w 1638286"/>
              <a:gd name="connsiteY7" fmla="*/ 0 h 535324"/>
              <a:gd name="connsiteX8" fmla="*/ 1623613 w 1638286"/>
              <a:gd name="connsiteY8" fmla="*/ 25429 h 535324"/>
              <a:gd name="connsiteX9" fmla="*/ 1412461 w 1638286"/>
              <a:gd name="connsiteY9" fmla="*/ 391366 h 535324"/>
              <a:gd name="connsiteX10" fmla="*/ 1161826 w 1638286"/>
              <a:gd name="connsiteY10" fmla="*/ 535324 h 53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8286" h="535324">
                <a:moveTo>
                  <a:pt x="1161826" y="535324"/>
                </a:moveTo>
                <a:lnTo>
                  <a:pt x="309069" y="535324"/>
                </a:lnTo>
                <a:lnTo>
                  <a:pt x="0" y="0"/>
                </a:lnTo>
                <a:lnTo>
                  <a:pt x="105173" y="0"/>
                </a:lnTo>
                <a:lnTo>
                  <a:pt x="108430" y="524"/>
                </a:lnTo>
                <a:lnTo>
                  <a:pt x="916509" y="524"/>
                </a:lnTo>
                <a:lnTo>
                  <a:pt x="919811" y="0"/>
                </a:lnTo>
                <a:lnTo>
                  <a:pt x="1638286" y="0"/>
                </a:lnTo>
                <a:lnTo>
                  <a:pt x="1623613" y="25429"/>
                </a:lnTo>
                <a:cubicBezTo>
                  <a:pt x="1412461" y="391366"/>
                  <a:pt x="1412461" y="391366"/>
                  <a:pt x="1412461" y="391366"/>
                </a:cubicBezTo>
                <a:cubicBezTo>
                  <a:pt x="1366047" y="470311"/>
                  <a:pt x="1254654" y="535324"/>
                  <a:pt x="1161826" y="535324"/>
                </a:cubicBezTo>
                <a:close/>
              </a:path>
            </a:pathLst>
          </a:custGeom>
          <a:solidFill>
            <a:srgbClr val="B50C0D"/>
          </a:solidFill>
          <a:ln w="19050">
            <a:noFill/>
          </a:ln>
          <a:effectLst>
            <a:softEdge rad="2540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0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1" name="任意多边形 12"/>
          <p:cNvSpPr/>
          <p:nvPr/>
        </p:nvSpPr>
        <p:spPr bwMode="auto">
          <a:xfrm rot="10800000" flipH="1" flipV="1">
            <a:off x="5608792" y="4420002"/>
            <a:ext cx="1638499" cy="535200"/>
          </a:xfrm>
          <a:custGeom>
            <a:avLst/>
            <a:gdLst>
              <a:gd name="connsiteX0" fmla="*/ 1161826 w 1638286"/>
              <a:gd name="connsiteY0" fmla="*/ 535324 h 535324"/>
              <a:gd name="connsiteX1" fmla="*/ 309069 w 1638286"/>
              <a:gd name="connsiteY1" fmla="*/ 535324 h 535324"/>
              <a:gd name="connsiteX2" fmla="*/ 0 w 1638286"/>
              <a:gd name="connsiteY2" fmla="*/ 0 h 535324"/>
              <a:gd name="connsiteX3" fmla="*/ 105173 w 1638286"/>
              <a:gd name="connsiteY3" fmla="*/ 0 h 535324"/>
              <a:gd name="connsiteX4" fmla="*/ 108430 w 1638286"/>
              <a:gd name="connsiteY4" fmla="*/ 524 h 535324"/>
              <a:gd name="connsiteX5" fmla="*/ 916509 w 1638286"/>
              <a:gd name="connsiteY5" fmla="*/ 524 h 535324"/>
              <a:gd name="connsiteX6" fmla="*/ 919811 w 1638286"/>
              <a:gd name="connsiteY6" fmla="*/ 0 h 535324"/>
              <a:gd name="connsiteX7" fmla="*/ 1638286 w 1638286"/>
              <a:gd name="connsiteY7" fmla="*/ 0 h 535324"/>
              <a:gd name="connsiteX8" fmla="*/ 1623613 w 1638286"/>
              <a:gd name="connsiteY8" fmla="*/ 25429 h 535324"/>
              <a:gd name="connsiteX9" fmla="*/ 1412461 w 1638286"/>
              <a:gd name="connsiteY9" fmla="*/ 391366 h 535324"/>
              <a:gd name="connsiteX10" fmla="*/ 1161826 w 1638286"/>
              <a:gd name="connsiteY10" fmla="*/ 535324 h 53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8286" h="535324">
                <a:moveTo>
                  <a:pt x="1161826" y="535324"/>
                </a:moveTo>
                <a:lnTo>
                  <a:pt x="309069" y="535324"/>
                </a:lnTo>
                <a:lnTo>
                  <a:pt x="0" y="0"/>
                </a:lnTo>
                <a:lnTo>
                  <a:pt x="105173" y="0"/>
                </a:lnTo>
                <a:lnTo>
                  <a:pt x="108430" y="524"/>
                </a:lnTo>
                <a:lnTo>
                  <a:pt x="916509" y="524"/>
                </a:lnTo>
                <a:lnTo>
                  <a:pt x="919811" y="0"/>
                </a:lnTo>
                <a:lnTo>
                  <a:pt x="1638286" y="0"/>
                </a:lnTo>
                <a:lnTo>
                  <a:pt x="1623613" y="25429"/>
                </a:lnTo>
                <a:cubicBezTo>
                  <a:pt x="1412461" y="391366"/>
                  <a:pt x="1412461" y="391366"/>
                  <a:pt x="1412461" y="391366"/>
                </a:cubicBezTo>
                <a:cubicBezTo>
                  <a:pt x="1366047" y="470311"/>
                  <a:pt x="1254654" y="535324"/>
                  <a:pt x="1161826" y="53532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0000"/>
                </a:schemeClr>
              </a:gs>
            </a:gsLst>
            <a:lin ang="13500000" scaled="0"/>
          </a:gradFill>
          <a:ln w="19050"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2" name="任意多边形 13"/>
          <p:cNvSpPr/>
          <p:nvPr/>
        </p:nvSpPr>
        <p:spPr bwMode="auto">
          <a:xfrm rot="10800000" flipH="1" flipV="1">
            <a:off x="5608792" y="4420002"/>
            <a:ext cx="1638499" cy="535200"/>
          </a:xfrm>
          <a:custGeom>
            <a:avLst/>
            <a:gdLst>
              <a:gd name="connsiteX0" fmla="*/ 1161826 w 1638286"/>
              <a:gd name="connsiteY0" fmla="*/ 535324 h 535324"/>
              <a:gd name="connsiteX1" fmla="*/ 309069 w 1638286"/>
              <a:gd name="connsiteY1" fmla="*/ 535324 h 535324"/>
              <a:gd name="connsiteX2" fmla="*/ 0 w 1638286"/>
              <a:gd name="connsiteY2" fmla="*/ 0 h 535324"/>
              <a:gd name="connsiteX3" fmla="*/ 105173 w 1638286"/>
              <a:gd name="connsiteY3" fmla="*/ 0 h 535324"/>
              <a:gd name="connsiteX4" fmla="*/ 108430 w 1638286"/>
              <a:gd name="connsiteY4" fmla="*/ 524 h 535324"/>
              <a:gd name="connsiteX5" fmla="*/ 916509 w 1638286"/>
              <a:gd name="connsiteY5" fmla="*/ 524 h 535324"/>
              <a:gd name="connsiteX6" fmla="*/ 919811 w 1638286"/>
              <a:gd name="connsiteY6" fmla="*/ 0 h 535324"/>
              <a:gd name="connsiteX7" fmla="*/ 1638286 w 1638286"/>
              <a:gd name="connsiteY7" fmla="*/ 0 h 535324"/>
              <a:gd name="connsiteX8" fmla="*/ 1623613 w 1638286"/>
              <a:gd name="connsiteY8" fmla="*/ 25429 h 535324"/>
              <a:gd name="connsiteX9" fmla="*/ 1412461 w 1638286"/>
              <a:gd name="connsiteY9" fmla="*/ 391366 h 535324"/>
              <a:gd name="connsiteX10" fmla="*/ 1161826 w 1638286"/>
              <a:gd name="connsiteY10" fmla="*/ 535324 h 53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8286" h="535324">
                <a:moveTo>
                  <a:pt x="1161826" y="535324"/>
                </a:moveTo>
                <a:lnTo>
                  <a:pt x="309069" y="535324"/>
                </a:lnTo>
                <a:lnTo>
                  <a:pt x="0" y="0"/>
                </a:lnTo>
                <a:lnTo>
                  <a:pt x="105173" y="0"/>
                </a:lnTo>
                <a:lnTo>
                  <a:pt x="108430" y="524"/>
                </a:lnTo>
                <a:lnTo>
                  <a:pt x="916509" y="524"/>
                </a:lnTo>
                <a:lnTo>
                  <a:pt x="919811" y="0"/>
                </a:lnTo>
                <a:lnTo>
                  <a:pt x="1638286" y="0"/>
                </a:lnTo>
                <a:lnTo>
                  <a:pt x="1623613" y="25429"/>
                </a:lnTo>
                <a:cubicBezTo>
                  <a:pt x="1412461" y="391366"/>
                  <a:pt x="1412461" y="391366"/>
                  <a:pt x="1412461" y="391366"/>
                </a:cubicBezTo>
                <a:cubicBezTo>
                  <a:pt x="1366047" y="470311"/>
                  <a:pt x="1254654" y="535324"/>
                  <a:pt x="1161826" y="535324"/>
                </a:cubicBezTo>
                <a:close/>
              </a:path>
            </a:pathLst>
          </a:custGeom>
          <a:solidFill>
            <a:srgbClr val="B50C0D"/>
          </a:solidFill>
          <a:ln w="19050">
            <a:noFill/>
          </a:ln>
          <a:effectLst>
            <a:softEdge rad="2540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0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9" name="任意多边形 10"/>
          <p:cNvSpPr/>
          <p:nvPr/>
        </p:nvSpPr>
        <p:spPr bwMode="auto">
          <a:xfrm rot="14400000" flipH="1" flipV="1">
            <a:off x="4397323" y="4111038"/>
            <a:ext cx="1637907" cy="535394"/>
          </a:xfrm>
          <a:custGeom>
            <a:avLst/>
            <a:gdLst>
              <a:gd name="connsiteX0" fmla="*/ 1161826 w 1638286"/>
              <a:gd name="connsiteY0" fmla="*/ 535324 h 535324"/>
              <a:gd name="connsiteX1" fmla="*/ 309069 w 1638286"/>
              <a:gd name="connsiteY1" fmla="*/ 535324 h 535324"/>
              <a:gd name="connsiteX2" fmla="*/ 0 w 1638286"/>
              <a:gd name="connsiteY2" fmla="*/ 0 h 535324"/>
              <a:gd name="connsiteX3" fmla="*/ 105173 w 1638286"/>
              <a:gd name="connsiteY3" fmla="*/ 0 h 535324"/>
              <a:gd name="connsiteX4" fmla="*/ 108430 w 1638286"/>
              <a:gd name="connsiteY4" fmla="*/ 524 h 535324"/>
              <a:gd name="connsiteX5" fmla="*/ 916509 w 1638286"/>
              <a:gd name="connsiteY5" fmla="*/ 524 h 535324"/>
              <a:gd name="connsiteX6" fmla="*/ 919811 w 1638286"/>
              <a:gd name="connsiteY6" fmla="*/ 0 h 535324"/>
              <a:gd name="connsiteX7" fmla="*/ 1638286 w 1638286"/>
              <a:gd name="connsiteY7" fmla="*/ 0 h 535324"/>
              <a:gd name="connsiteX8" fmla="*/ 1623613 w 1638286"/>
              <a:gd name="connsiteY8" fmla="*/ 25429 h 535324"/>
              <a:gd name="connsiteX9" fmla="*/ 1412461 w 1638286"/>
              <a:gd name="connsiteY9" fmla="*/ 391366 h 535324"/>
              <a:gd name="connsiteX10" fmla="*/ 1161826 w 1638286"/>
              <a:gd name="connsiteY10" fmla="*/ 535324 h 53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8286" h="535324">
                <a:moveTo>
                  <a:pt x="1161826" y="535324"/>
                </a:moveTo>
                <a:lnTo>
                  <a:pt x="309069" y="535324"/>
                </a:lnTo>
                <a:lnTo>
                  <a:pt x="0" y="0"/>
                </a:lnTo>
                <a:lnTo>
                  <a:pt x="105173" y="0"/>
                </a:lnTo>
                <a:lnTo>
                  <a:pt x="108430" y="524"/>
                </a:lnTo>
                <a:lnTo>
                  <a:pt x="916509" y="524"/>
                </a:lnTo>
                <a:lnTo>
                  <a:pt x="919811" y="0"/>
                </a:lnTo>
                <a:lnTo>
                  <a:pt x="1638286" y="0"/>
                </a:lnTo>
                <a:lnTo>
                  <a:pt x="1623613" y="25429"/>
                </a:lnTo>
                <a:cubicBezTo>
                  <a:pt x="1412461" y="391366"/>
                  <a:pt x="1412461" y="391366"/>
                  <a:pt x="1412461" y="391366"/>
                </a:cubicBezTo>
                <a:cubicBezTo>
                  <a:pt x="1366047" y="470311"/>
                  <a:pt x="1254654" y="535324"/>
                  <a:pt x="1161826" y="53532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0000"/>
                </a:schemeClr>
              </a:gs>
            </a:gsLst>
            <a:lin ang="9900000" scaled="0"/>
          </a:gradFill>
          <a:ln w="19050"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0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0" name="任意多边形 11"/>
          <p:cNvSpPr/>
          <p:nvPr/>
        </p:nvSpPr>
        <p:spPr bwMode="auto">
          <a:xfrm rot="14400000" flipH="1" flipV="1">
            <a:off x="4397323" y="4111038"/>
            <a:ext cx="1637907" cy="535394"/>
          </a:xfrm>
          <a:custGeom>
            <a:avLst/>
            <a:gdLst>
              <a:gd name="connsiteX0" fmla="*/ 1161826 w 1638286"/>
              <a:gd name="connsiteY0" fmla="*/ 535324 h 535324"/>
              <a:gd name="connsiteX1" fmla="*/ 309069 w 1638286"/>
              <a:gd name="connsiteY1" fmla="*/ 535324 h 535324"/>
              <a:gd name="connsiteX2" fmla="*/ 0 w 1638286"/>
              <a:gd name="connsiteY2" fmla="*/ 0 h 535324"/>
              <a:gd name="connsiteX3" fmla="*/ 105173 w 1638286"/>
              <a:gd name="connsiteY3" fmla="*/ 0 h 535324"/>
              <a:gd name="connsiteX4" fmla="*/ 108430 w 1638286"/>
              <a:gd name="connsiteY4" fmla="*/ 524 h 535324"/>
              <a:gd name="connsiteX5" fmla="*/ 916509 w 1638286"/>
              <a:gd name="connsiteY5" fmla="*/ 524 h 535324"/>
              <a:gd name="connsiteX6" fmla="*/ 919811 w 1638286"/>
              <a:gd name="connsiteY6" fmla="*/ 0 h 535324"/>
              <a:gd name="connsiteX7" fmla="*/ 1638286 w 1638286"/>
              <a:gd name="connsiteY7" fmla="*/ 0 h 535324"/>
              <a:gd name="connsiteX8" fmla="*/ 1623613 w 1638286"/>
              <a:gd name="connsiteY8" fmla="*/ 25429 h 535324"/>
              <a:gd name="connsiteX9" fmla="*/ 1412461 w 1638286"/>
              <a:gd name="connsiteY9" fmla="*/ 391366 h 535324"/>
              <a:gd name="connsiteX10" fmla="*/ 1161826 w 1638286"/>
              <a:gd name="connsiteY10" fmla="*/ 535324 h 53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8286" h="535324">
                <a:moveTo>
                  <a:pt x="1161826" y="535324"/>
                </a:moveTo>
                <a:lnTo>
                  <a:pt x="309069" y="535324"/>
                </a:lnTo>
                <a:lnTo>
                  <a:pt x="0" y="0"/>
                </a:lnTo>
                <a:lnTo>
                  <a:pt x="105173" y="0"/>
                </a:lnTo>
                <a:lnTo>
                  <a:pt x="108430" y="524"/>
                </a:lnTo>
                <a:lnTo>
                  <a:pt x="916509" y="524"/>
                </a:lnTo>
                <a:lnTo>
                  <a:pt x="919811" y="0"/>
                </a:lnTo>
                <a:lnTo>
                  <a:pt x="1638286" y="0"/>
                </a:lnTo>
                <a:lnTo>
                  <a:pt x="1623613" y="25429"/>
                </a:lnTo>
                <a:cubicBezTo>
                  <a:pt x="1412461" y="391366"/>
                  <a:pt x="1412461" y="391366"/>
                  <a:pt x="1412461" y="391366"/>
                </a:cubicBezTo>
                <a:cubicBezTo>
                  <a:pt x="1366047" y="470311"/>
                  <a:pt x="1254654" y="535324"/>
                  <a:pt x="1161826" y="535324"/>
                </a:cubicBezTo>
                <a:close/>
              </a:path>
            </a:pathLst>
          </a:custGeom>
          <a:solidFill>
            <a:srgbClr val="B50C0D"/>
          </a:solidFill>
          <a:ln w="19050">
            <a:noFill/>
          </a:ln>
          <a:effectLst>
            <a:softEdge rad="2540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0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7" name="任意多边形 8"/>
          <p:cNvSpPr/>
          <p:nvPr/>
        </p:nvSpPr>
        <p:spPr bwMode="auto">
          <a:xfrm rot="18000000" flipH="1" flipV="1">
            <a:off x="4032521" y="2912702"/>
            <a:ext cx="1637907" cy="535394"/>
          </a:xfrm>
          <a:custGeom>
            <a:avLst/>
            <a:gdLst>
              <a:gd name="connsiteX0" fmla="*/ 1161826 w 1638286"/>
              <a:gd name="connsiteY0" fmla="*/ 535324 h 535324"/>
              <a:gd name="connsiteX1" fmla="*/ 309069 w 1638286"/>
              <a:gd name="connsiteY1" fmla="*/ 535324 h 535324"/>
              <a:gd name="connsiteX2" fmla="*/ 0 w 1638286"/>
              <a:gd name="connsiteY2" fmla="*/ 0 h 535324"/>
              <a:gd name="connsiteX3" fmla="*/ 105173 w 1638286"/>
              <a:gd name="connsiteY3" fmla="*/ 0 h 535324"/>
              <a:gd name="connsiteX4" fmla="*/ 108430 w 1638286"/>
              <a:gd name="connsiteY4" fmla="*/ 524 h 535324"/>
              <a:gd name="connsiteX5" fmla="*/ 916509 w 1638286"/>
              <a:gd name="connsiteY5" fmla="*/ 524 h 535324"/>
              <a:gd name="connsiteX6" fmla="*/ 919811 w 1638286"/>
              <a:gd name="connsiteY6" fmla="*/ 0 h 535324"/>
              <a:gd name="connsiteX7" fmla="*/ 1638286 w 1638286"/>
              <a:gd name="connsiteY7" fmla="*/ 0 h 535324"/>
              <a:gd name="connsiteX8" fmla="*/ 1623613 w 1638286"/>
              <a:gd name="connsiteY8" fmla="*/ 25429 h 535324"/>
              <a:gd name="connsiteX9" fmla="*/ 1412461 w 1638286"/>
              <a:gd name="connsiteY9" fmla="*/ 391366 h 535324"/>
              <a:gd name="connsiteX10" fmla="*/ 1161826 w 1638286"/>
              <a:gd name="connsiteY10" fmla="*/ 535324 h 53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8286" h="535324">
                <a:moveTo>
                  <a:pt x="1161826" y="535324"/>
                </a:moveTo>
                <a:lnTo>
                  <a:pt x="309069" y="535324"/>
                </a:lnTo>
                <a:lnTo>
                  <a:pt x="0" y="0"/>
                </a:lnTo>
                <a:lnTo>
                  <a:pt x="105173" y="0"/>
                </a:lnTo>
                <a:lnTo>
                  <a:pt x="108430" y="524"/>
                </a:lnTo>
                <a:lnTo>
                  <a:pt x="916509" y="524"/>
                </a:lnTo>
                <a:lnTo>
                  <a:pt x="919811" y="0"/>
                </a:lnTo>
                <a:lnTo>
                  <a:pt x="1638286" y="0"/>
                </a:lnTo>
                <a:lnTo>
                  <a:pt x="1623613" y="25429"/>
                </a:lnTo>
                <a:cubicBezTo>
                  <a:pt x="1412461" y="391366"/>
                  <a:pt x="1412461" y="391366"/>
                  <a:pt x="1412461" y="391366"/>
                </a:cubicBezTo>
                <a:cubicBezTo>
                  <a:pt x="1366047" y="470311"/>
                  <a:pt x="1254654" y="535324"/>
                  <a:pt x="1161826" y="53532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0000"/>
                </a:schemeClr>
              </a:gs>
            </a:gsLst>
            <a:lin ang="7500000" scaled="0"/>
          </a:gradFill>
          <a:ln w="19050"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0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8" name="任意多边形 9"/>
          <p:cNvSpPr/>
          <p:nvPr/>
        </p:nvSpPr>
        <p:spPr bwMode="auto">
          <a:xfrm rot="18000000" flipH="1" flipV="1">
            <a:off x="4032521" y="2912702"/>
            <a:ext cx="1637907" cy="535394"/>
          </a:xfrm>
          <a:custGeom>
            <a:avLst/>
            <a:gdLst>
              <a:gd name="connsiteX0" fmla="*/ 1161826 w 1638286"/>
              <a:gd name="connsiteY0" fmla="*/ 535324 h 535324"/>
              <a:gd name="connsiteX1" fmla="*/ 309069 w 1638286"/>
              <a:gd name="connsiteY1" fmla="*/ 535324 h 535324"/>
              <a:gd name="connsiteX2" fmla="*/ 0 w 1638286"/>
              <a:gd name="connsiteY2" fmla="*/ 0 h 535324"/>
              <a:gd name="connsiteX3" fmla="*/ 105173 w 1638286"/>
              <a:gd name="connsiteY3" fmla="*/ 0 h 535324"/>
              <a:gd name="connsiteX4" fmla="*/ 108430 w 1638286"/>
              <a:gd name="connsiteY4" fmla="*/ 524 h 535324"/>
              <a:gd name="connsiteX5" fmla="*/ 916509 w 1638286"/>
              <a:gd name="connsiteY5" fmla="*/ 524 h 535324"/>
              <a:gd name="connsiteX6" fmla="*/ 919811 w 1638286"/>
              <a:gd name="connsiteY6" fmla="*/ 0 h 535324"/>
              <a:gd name="connsiteX7" fmla="*/ 1638286 w 1638286"/>
              <a:gd name="connsiteY7" fmla="*/ 0 h 535324"/>
              <a:gd name="connsiteX8" fmla="*/ 1623613 w 1638286"/>
              <a:gd name="connsiteY8" fmla="*/ 25429 h 535324"/>
              <a:gd name="connsiteX9" fmla="*/ 1412461 w 1638286"/>
              <a:gd name="connsiteY9" fmla="*/ 391366 h 535324"/>
              <a:gd name="connsiteX10" fmla="*/ 1161826 w 1638286"/>
              <a:gd name="connsiteY10" fmla="*/ 535324 h 53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8286" h="535324">
                <a:moveTo>
                  <a:pt x="1161826" y="535324"/>
                </a:moveTo>
                <a:lnTo>
                  <a:pt x="309069" y="535324"/>
                </a:lnTo>
                <a:lnTo>
                  <a:pt x="0" y="0"/>
                </a:lnTo>
                <a:lnTo>
                  <a:pt x="105173" y="0"/>
                </a:lnTo>
                <a:lnTo>
                  <a:pt x="108430" y="524"/>
                </a:lnTo>
                <a:lnTo>
                  <a:pt x="916509" y="524"/>
                </a:lnTo>
                <a:lnTo>
                  <a:pt x="919811" y="0"/>
                </a:lnTo>
                <a:lnTo>
                  <a:pt x="1638286" y="0"/>
                </a:lnTo>
                <a:lnTo>
                  <a:pt x="1623613" y="25429"/>
                </a:lnTo>
                <a:cubicBezTo>
                  <a:pt x="1412461" y="391366"/>
                  <a:pt x="1412461" y="391366"/>
                  <a:pt x="1412461" y="391366"/>
                </a:cubicBezTo>
                <a:cubicBezTo>
                  <a:pt x="1366047" y="470311"/>
                  <a:pt x="1254654" y="535324"/>
                  <a:pt x="1161826" y="535324"/>
                </a:cubicBezTo>
                <a:close/>
              </a:path>
            </a:pathLst>
          </a:custGeom>
          <a:solidFill>
            <a:srgbClr val="B50C0D"/>
          </a:solidFill>
          <a:ln w="19050">
            <a:noFill/>
          </a:ln>
          <a:effectLst>
            <a:softEdge rad="2540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0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0" name="椭圆 99"/>
          <p:cNvSpPr/>
          <p:nvPr/>
        </p:nvSpPr>
        <p:spPr>
          <a:xfrm flipH="1" flipV="1">
            <a:off x="4562327" y="2740232"/>
            <a:ext cx="81032" cy="73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1" name="任意多边形 56"/>
          <p:cNvSpPr/>
          <p:nvPr/>
        </p:nvSpPr>
        <p:spPr>
          <a:xfrm flipH="1" flipV="1">
            <a:off x="2551441" y="2116739"/>
            <a:ext cx="2027936" cy="638481"/>
          </a:xfrm>
          <a:custGeom>
            <a:avLst/>
            <a:gdLst>
              <a:gd name="connsiteX0" fmla="*/ 0 w 2815771"/>
              <a:gd name="connsiteY0" fmla="*/ 0 h 638628"/>
              <a:gd name="connsiteX1" fmla="*/ 725714 w 2815771"/>
              <a:gd name="connsiteY1" fmla="*/ 638628 h 638628"/>
              <a:gd name="connsiteX2" fmla="*/ 2815771 w 2815771"/>
              <a:gd name="connsiteY2" fmla="*/ 638628 h 63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638628">
                <a:moveTo>
                  <a:pt x="0" y="0"/>
                </a:moveTo>
                <a:lnTo>
                  <a:pt x="725714" y="638628"/>
                </a:lnTo>
                <a:lnTo>
                  <a:pt x="2815771" y="638628"/>
                </a:lnTo>
              </a:path>
            </a:pathLst>
          </a:custGeom>
          <a:noFill/>
          <a:ln w="19050">
            <a:solidFill>
              <a:srgbClr val="922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" name="椭圆 102"/>
          <p:cNvSpPr/>
          <p:nvPr/>
        </p:nvSpPr>
        <p:spPr>
          <a:xfrm flipH="1">
            <a:off x="4633668" y="4212074"/>
            <a:ext cx="81032" cy="73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9228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" name="任意多边形 59"/>
          <p:cNvSpPr/>
          <p:nvPr/>
        </p:nvSpPr>
        <p:spPr>
          <a:xfrm flipH="1">
            <a:off x="2622782" y="4270724"/>
            <a:ext cx="2027936" cy="638481"/>
          </a:xfrm>
          <a:custGeom>
            <a:avLst/>
            <a:gdLst>
              <a:gd name="connsiteX0" fmla="*/ 0 w 2815771"/>
              <a:gd name="connsiteY0" fmla="*/ 0 h 638628"/>
              <a:gd name="connsiteX1" fmla="*/ 725714 w 2815771"/>
              <a:gd name="connsiteY1" fmla="*/ 638628 h 638628"/>
              <a:gd name="connsiteX2" fmla="*/ 2815771 w 2815771"/>
              <a:gd name="connsiteY2" fmla="*/ 638628 h 63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638628">
                <a:moveTo>
                  <a:pt x="0" y="0"/>
                </a:moveTo>
                <a:lnTo>
                  <a:pt x="725714" y="638628"/>
                </a:lnTo>
                <a:lnTo>
                  <a:pt x="2815771" y="638628"/>
                </a:lnTo>
              </a:path>
            </a:pathLst>
          </a:custGeom>
          <a:noFill/>
          <a:ln w="19050">
            <a:solidFill>
              <a:srgbClr val="922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6" name="椭圆 105"/>
          <p:cNvSpPr/>
          <p:nvPr/>
        </p:nvSpPr>
        <p:spPr>
          <a:xfrm flipV="1">
            <a:off x="7401383" y="2762452"/>
            <a:ext cx="81032" cy="73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7" name="任意多边形 62"/>
          <p:cNvSpPr/>
          <p:nvPr/>
        </p:nvSpPr>
        <p:spPr>
          <a:xfrm flipV="1">
            <a:off x="7459014" y="2138959"/>
            <a:ext cx="2027936" cy="638481"/>
          </a:xfrm>
          <a:custGeom>
            <a:avLst/>
            <a:gdLst>
              <a:gd name="connsiteX0" fmla="*/ 0 w 2815771"/>
              <a:gd name="connsiteY0" fmla="*/ 0 h 638628"/>
              <a:gd name="connsiteX1" fmla="*/ 725714 w 2815771"/>
              <a:gd name="connsiteY1" fmla="*/ 638628 h 638628"/>
              <a:gd name="connsiteX2" fmla="*/ 2815771 w 2815771"/>
              <a:gd name="connsiteY2" fmla="*/ 638628 h 63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638628">
                <a:moveTo>
                  <a:pt x="0" y="0"/>
                </a:moveTo>
                <a:lnTo>
                  <a:pt x="725714" y="638628"/>
                </a:lnTo>
                <a:lnTo>
                  <a:pt x="2815771" y="638628"/>
                </a:lnTo>
              </a:path>
            </a:pathLst>
          </a:custGeom>
          <a:noFill/>
          <a:ln w="19050">
            <a:solidFill>
              <a:srgbClr val="922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7404526" y="4198966"/>
            <a:ext cx="81032" cy="73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9228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0" name="任意多边形 65"/>
          <p:cNvSpPr/>
          <p:nvPr/>
        </p:nvSpPr>
        <p:spPr>
          <a:xfrm>
            <a:off x="7462157" y="4257616"/>
            <a:ext cx="2027936" cy="638481"/>
          </a:xfrm>
          <a:custGeom>
            <a:avLst/>
            <a:gdLst>
              <a:gd name="connsiteX0" fmla="*/ 0 w 2815771"/>
              <a:gd name="connsiteY0" fmla="*/ 0 h 638628"/>
              <a:gd name="connsiteX1" fmla="*/ 725714 w 2815771"/>
              <a:gd name="connsiteY1" fmla="*/ 638628 h 638628"/>
              <a:gd name="connsiteX2" fmla="*/ 2815771 w 2815771"/>
              <a:gd name="connsiteY2" fmla="*/ 638628 h 63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638628">
                <a:moveTo>
                  <a:pt x="0" y="0"/>
                </a:moveTo>
                <a:lnTo>
                  <a:pt x="725714" y="638628"/>
                </a:lnTo>
                <a:lnTo>
                  <a:pt x="2815771" y="638628"/>
                </a:lnTo>
              </a:path>
            </a:pathLst>
          </a:custGeom>
          <a:noFill/>
          <a:ln w="19050">
            <a:solidFill>
              <a:srgbClr val="922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1" name="文本框 117"/>
          <p:cNvSpPr txBox="1"/>
          <p:nvPr/>
        </p:nvSpPr>
        <p:spPr>
          <a:xfrm>
            <a:off x="5424170" y="3094990"/>
            <a:ext cx="13430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400" b="1" dirty="0">
                <a:solidFill>
                  <a:srgbClr val="9228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首台套</a:t>
            </a:r>
            <a:endParaRPr lang="zh-CN" sz="2400" b="1" dirty="0">
              <a:solidFill>
                <a:srgbClr val="9228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sz="2400" b="1" dirty="0">
                <a:solidFill>
                  <a:srgbClr val="9228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首批次</a:t>
            </a:r>
            <a:endParaRPr lang="zh-CN" sz="2400" b="1" dirty="0">
              <a:solidFill>
                <a:srgbClr val="9228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3" name="文本框 70"/>
          <p:cNvSpPr txBox="1"/>
          <p:nvPr/>
        </p:nvSpPr>
        <p:spPr>
          <a:xfrm>
            <a:off x="2808714" y="1234430"/>
            <a:ext cx="149404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228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定义</a:t>
            </a:r>
            <a:endParaRPr lang="zh-CN" altLang="en-US" dirty="0">
              <a:solidFill>
                <a:srgbClr val="9228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4" name="文本框 72"/>
          <p:cNvSpPr txBox="1"/>
          <p:nvPr/>
        </p:nvSpPr>
        <p:spPr>
          <a:xfrm>
            <a:off x="2208357" y="1153310"/>
            <a:ext cx="75838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9228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srgbClr val="9228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5" name="文本框 129"/>
          <p:cNvSpPr txBox="1"/>
          <p:nvPr/>
        </p:nvSpPr>
        <p:spPr>
          <a:xfrm>
            <a:off x="828675" y="1546225"/>
            <a:ext cx="3441065" cy="81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sz="105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指经过创新，其品种、规格或技术参数等有重大突破，具有知识产权但尚未取得市场业绩的首台（套）或首批次装备、系统和核心部件等。</a:t>
            </a:r>
            <a:endParaRPr lang="zh-CN" altLang="en-US" sz="105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1" name="文本框 87"/>
          <p:cNvSpPr txBox="1"/>
          <p:nvPr/>
        </p:nvSpPr>
        <p:spPr>
          <a:xfrm>
            <a:off x="8275688" y="1247963"/>
            <a:ext cx="149404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228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责任风险</a:t>
            </a:r>
            <a:endParaRPr lang="zh-CN" altLang="en-US" dirty="0">
              <a:solidFill>
                <a:srgbClr val="9228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7671253" y="1166843"/>
            <a:ext cx="7370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9228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</a:t>
            </a:r>
            <a:endParaRPr lang="zh-CN" altLang="en-US" sz="2800" dirty="0">
              <a:solidFill>
                <a:srgbClr val="9228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3" name="文本框 129"/>
          <p:cNvSpPr txBox="1"/>
          <p:nvPr/>
        </p:nvSpPr>
        <p:spPr>
          <a:xfrm>
            <a:off x="7920990" y="1546225"/>
            <a:ext cx="3392805" cy="81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首台套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缺陷导致的用户单位财产损失</a:t>
            </a:r>
            <a:endParaRPr lang="en-US" altLang="zh-CN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首台套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缺陷导致的用户单位人员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伤亡</a:t>
            </a:r>
            <a:endParaRPr lang="en-US" altLang="zh-CN" sz="105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首台套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缺陷导致用户单位对第三者承担的赔偿责任</a:t>
            </a:r>
            <a:endParaRPr lang="zh-CN" altLang="en-US" sz="105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5" name="文本框 80"/>
          <p:cNvSpPr txBox="1"/>
          <p:nvPr/>
        </p:nvSpPr>
        <p:spPr>
          <a:xfrm>
            <a:off x="2919852" y="3903461"/>
            <a:ext cx="149404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228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保险费率</a:t>
            </a:r>
            <a:endParaRPr lang="zh-CN" altLang="en-US" dirty="0">
              <a:solidFill>
                <a:srgbClr val="9228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6" name="文本框 82"/>
          <p:cNvSpPr txBox="1"/>
          <p:nvPr/>
        </p:nvSpPr>
        <p:spPr>
          <a:xfrm>
            <a:off x="2445065" y="3822341"/>
            <a:ext cx="6328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9228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04</a:t>
            </a:r>
            <a:endParaRPr lang="zh-CN" altLang="en-US" sz="2800" dirty="0">
              <a:solidFill>
                <a:srgbClr val="9228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3" name="文本框 102"/>
          <p:cNvSpPr txBox="1"/>
          <p:nvPr/>
        </p:nvSpPr>
        <p:spPr>
          <a:xfrm>
            <a:off x="8278232" y="3924634"/>
            <a:ext cx="149404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228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质量风险</a:t>
            </a:r>
            <a:endParaRPr lang="zh-CN" altLang="en-US" dirty="0">
              <a:solidFill>
                <a:srgbClr val="9228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" name="文本框 104"/>
          <p:cNvSpPr txBox="1"/>
          <p:nvPr/>
        </p:nvSpPr>
        <p:spPr>
          <a:xfrm>
            <a:off x="7809772" y="3843514"/>
            <a:ext cx="6137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9228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</a:t>
            </a:r>
            <a:endParaRPr lang="zh-CN" altLang="en-US" sz="2800" dirty="0">
              <a:solidFill>
                <a:srgbClr val="9228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5" name="文本框 129"/>
          <p:cNvSpPr txBox="1"/>
          <p:nvPr/>
        </p:nvSpPr>
        <p:spPr>
          <a:xfrm>
            <a:off x="7910830" y="4237355"/>
            <a:ext cx="3328035" cy="57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首台套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存在质量缺陷，应由被保险人承担的修理、</a:t>
            </a:r>
            <a:r>
              <a:rPr lang="en-US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更换或退货等经济赔偿责任和被保险人法律费用</a:t>
            </a:r>
            <a:endParaRPr lang="zh-CN" altLang="en-US" sz="105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9765" y="4445000"/>
            <a:ext cx="3550285" cy="36830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zh-CN" altLang="zh-CN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保险费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zh-CN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保险装备交易金额×</a:t>
            </a:r>
            <a:r>
              <a:rPr lang="zh-CN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费率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4445"/>
            <a:ext cx="12191365" cy="6852920"/>
          </a:xfrm>
          <a:prstGeom prst="rect">
            <a:avLst/>
          </a:prstGeom>
          <a:solidFill>
            <a:srgbClr val="920B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8255" y="4848225"/>
            <a:ext cx="12199620" cy="2000250"/>
          </a:xfrm>
          <a:prstGeom prst="rect">
            <a:avLst/>
          </a:prstGeom>
        </p:spPr>
      </p:pic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2341880" y="1910715"/>
            <a:ext cx="2341880" cy="2341880"/>
          </a:xfrm>
          <a:prstGeom prst="ellipse">
            <a:avLst/>
          </a:prstGeom>
          <a:solidFill>
            <a:srgbClr val="EAC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818631" y="2716879"/>
            <a:ext cx="4787851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保障释义</a:t>
            </a:r>
            <a:endParaRPr kumimoji="1"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501265" y="2070735"/>
            <a:ext cx="2022475" cy="2022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2943225" y="2517775"/>
            <a:ext cx="130556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000" b="1">
                <a:solidFill>
                  <a:srgbClr val="920B0C"/>
                </a:solidFill>
                <a:latin typeface="思源黑体 CN Light" panose="020B0300000000000000" charset="-122"/>
                <a:ea typeface="思源黑体 CN Light" panose="020B0300000000000000" charset="-122"/>
              </a:rPr>
              <a:t>03</a:t>
            </a:r>
            <a:endParaRPr lang="en-US" altLang="zh-CN" sz="7000" b="1">
              <a:solidFill>
                <a:srgbClr val="920B0C"/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pic>
        <p:nvPicPr>
          <p:cNvPr id="6" name="图片 5" descr="未标题-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015095" y="181610"/>
            <a:ext cx="2764790" cy="37338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633593" y="181649"/>
            <a:ext cx="4009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保障释义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1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77" name="ïṩļiďê"/>
          <p:cNvSpPr/>
          <p:nvPr/>
        </p:nvSpPr>
        <p:spPr>
          <a:xfrm>
            <a:off x="6055017" y="1668131"/>
            <a:ext cx="671640" cy="671640"/>
          </a:xfrm>
          <a:prstGeom prst="ellipse">
            <a:avLst/>
          </a:prstGeom>
          <a:solidFill>
            <a:srgbClr val="B50C0D"/>
          </a:soli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1" name="ïṩļiďê"/>
          <p:cNvSpPr/>
          <p:nvPr/>
        </p:nvSpPr>
        <p:spPr>
          <a:xfrm>
            <a:off x="6065075" y="3189463"/>
            <a:ext cx="671640" cy="671640"/>
          </a:xfrm>
          <a:prstGeom prst="ellipse">
            <a:avLst/>
          </a:prstGeom>
          <a:solidFill>
            <a:srgbClr val="B50C0D"/>
          </a:soli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4" name="平行四边形 283"/>
          <p:cNvSpPr/>
          <p:nvPr/>
        </p:nvSpPr>
        <p:spPr>
          <a:xfrm>
            <a:off x="797816" y="1636294"/>
            <a:ext cx="2436224" cy="3620111"/>
          </a:xfrm>
          <a:prstGeom prst="parallelogram">
            <a:avLst/>
          </a:prstGeom>
          <a:blipFill dpi="0" rotWithShape="1">
            <a:blip r:embed="rId1"/>
            <a:srcRect/>
            <a:stretch>
              <a:fillRect l="-61516" r="-61516"/>
            </a:stretch>
          </a:blipFill>
          <a:ln>
            <a:solidFill>
              <a:srgbClr val="922822"/>
            </a:solidFill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7" name="平行四边形 286"/>
          <p:cNvSpPr/>
          <p:nvPr/>
        </p:nvSpPr>
        <p:spPr>
          <a:xfrm>
            <a:off x="3136098" y="1636294"/>
            <a:ext cx="2436224" cy="3620111"/>
          </a:xfrm>
          <a:prstGeom prst="parallelogram">
            <a:avLst/>
          </a:prstGeom>
          <a:blipFill dpi="0" rotWithShape="1">
            <a:blip r:embed="rId2"/>
            <a:srcRect/>
            <a:stretch>
              <a:fillRect l="-61447" r="-61447"/>
            </a:stretch>
          </a:blipFill>
          <a:ln>
            <a:solidFill>
              <a:srgbClr val="922822"/>
            </a:solidFill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90" name="直接连接符 11"/>
          <p:cNvCxnSpPr/>
          <p:nvPr/>
        </p:nvCxnSpPr>
        <p:spPr>
          <a:xfrm>
            <a:off x="7026706" y="1954509"/>
            <a:ext cx="4350825" cy="0"/>
          </a:xfrm>
          <a:prstGeom prst="line">
            <a:avLst/>
          </a:prstGeom>
          <a:ln>
            <a:solidFill>
              <a:srgbClr val="9228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直接连接符 44"/>
          <p:cNvCxnSpPr/>
          <p:nvPr/>
        </p:nvCxnSpPr>
        <p:spPr>
          <a:xfrm>
            <a:off x="7026706" y="3563272"/>
            <a:ext cx="4350825" cy="0"/>
          </a:xfrm>
          <a:prstGeom prst="line">
            <a:avLst/>
          </a:prstGeom>
          <a:ln>
            <a:solidFill>
              <a:srgbClr val="9228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文本框 298"/>
          <p:cNvSpPr txBox="1"/>
          <p:nvPr/>
        </p:nvSpPr>
        <p:spPr>
          <a:xfrm>
            <a:off x="7017181" y="1458494"/>
            <a:ext cx="141740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spc="300" dirty="0">
                <a:solidFill>
                  <a:srgbClr val="B50C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保障谁？</a:t>
            </a:r>
            <a:endParaRPr lang="zh-CN" sz="2000" spc="300" dirty="0">
              <a:solidFill>
                <a:srgbClr val="B50C0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5" name="文本框 304"/>
          <p:cNvSpPr txBox="1"/>
          <p:nvPr/>
        </p:nvSpPr>
        <p:spPr>
          <a:xfrm>
            <a:off x="6999400" y="1975406"/>
            <a:ext cx="4449428" cy="81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4990">
              <a:lnSpc>
                <a:spcPct val="100000"/>
              </a:lnSpc>
              <a:spcBef>
                <a:spcPts val="1825"/>
              </a:spcBef>
            </a:pP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A、投保人：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合法主体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54990">
              <a:lnSpc>
                <a:spcPct val="100000"/>
              </a:lnSpc>
              <a:spcBef>
                <a:spcPts val="1820"/>
              </a:spcBef>
            </a:pPr>
            <a:r>
              <a:rPr sz="1600" spc="-1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</a:t>
            </a:r>
            <a:r>
              <a:rPr sz="1600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、被保险人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：生产新材料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首台套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企业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7026706" y="3100193"/>
            <a:ext cx="141740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spc="300" dirty="0">
                <a:solidFill>
                  <a:srgbClr val="B50C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保什么？</a:t>
            </a:r>
            <a:endParaRPr lang="zh-CN" sz="2000" spc="300" dirty="0">
              <a:solidFill>
                <a:srgbClr val="B50C0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3" name="文本框 312"/>
          <p:cNvSpPr txBox="1"/>
          <p:nvPr/>
        </p:nvSpPr>
        <p:spPr>
          <a:xfrm>
            <a:off x="6941820" y="3253105"/>
            <a:ext cx="4507230" cy="263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4820" marR="5080" indent="-452755">
              <a:lnSpc>
                <a:spcPts val="4700"/>
              </a:lnSpc>
              <a:spcBef>
                <a:spcPts val="455"/>
              </a:spcBef>
              <a:tabLst>
                <a:tab pos="3790315" algn="l"/>
                <a:tab pos="4699000" algn="l"/>
                <a:tab pos="6708775" algn="l"/>
              </a:tabLst>
            </a:pPr>
            <a:r>
              <a:rPr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列入</a:t>
            </a:r>
            <a:r>
              <a:rPr 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</a:t>
            </a:r>
            <a:r>
              <a:rPr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目录</a:t>
            </a:r>
            <a:r>
              <a:rPr 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》的</a:t>
            </a:r>
            <a:r>
              <a:rPr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新材料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首台套</a:t>
            </a:r>
            <a:r>
              <a:rPr 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所引起的</a:t>
            </a:r>
            <a:endParaRPr 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用户单位的损失  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（ 新材料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首台套本身的损失（被保险人修、退、换）、新材料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首台套缺陷导致的用户单位财产损失、新材料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首台套缺陷导致的用户单位人员伤亡）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用户单位的责任   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（新材料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首台套缺陷导致用户单位使用中造成第三方财产损失、 新材料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首台套缺陷导致用户单位使用中造成第三方人员伤亡）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C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被保险人的法律费用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633593" y="181649"/>
            <a:ext cx="4009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保障释义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54355" y="1016000"/>
            <a:ext cx="57740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国家级新材料</a:t>
            </a:r>
            <a:r>
              <a:rPr lang="en-US" altLang="zh-CN" sz="2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首台套保险补贴通知</a:t>
            </a:r>
            <a:endParaRPr lang="zh-CN" altLang="en-US" sz="20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081405" y="1534795"/>
            <a:ext cx="4974590" cy="43859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6771005" y="1414780"/>
            <a:ext cx="3804285" cy="44526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4445"/>
            <a:ext cx="12191365" cy="6852920"/>
          </a:xfrm>
          <a:prstGeom prst="rect">
            <a:avLst/>
          </a:prstGeom>
          <a:solidFill>
            <a:srgbClr val="920B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8255" y="4848225"/>
            <a:ext cx="12199620" cy="2000250"/>
          </a:xfrm>
          <a:prstGeom prst="rect">
            <a:avLst/>
          </a:prstGeom>
        </p:spPr>
      </p:pic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2341880" y="1910715"/>
            <a:ext cx="2341880" cy="2341880"/>
          </a:xfrm>
          <a:prstGeom prst="ellipse">
            <a:avLst/>
          </a:prstGeom>
          <a:solidFill>
            <a:srgbClr val="EAC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818631" y="2716879"/>
            <a:ext cx="4787851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服务承诺</a:t>
            </a:r>
            <a:endParaRPr kumimoji="1"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501265" y="2070735"/>
            <a:ext cx="2022475" cy="2022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2943225" y="2517775"/>
            <a:ext cx="130556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000" b="1">
                <a:solidFill>
                  <a:srgbClr val="920B0C"/>
                </a:solidFill>
                <a:latin typeface="思源黑体 CN Light" panose="020B0300000000000000" charset="-122"/>
                <a:ea typeface="思源黑体 CN Light" panose="020B0300000000000000" charset="-122"/>
              </a:rPr>
              <a:t>04</a:t>
            </a:r>
            <a:endParaRPr lang="en-US" altLang="zh-CN" sz="7000" b="1">
              <a:solidFill>
                <a:srgbClr val="920B0C"/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pic>
        <p:nvPicPr>
          <p:cNvPr id="6" name="图片 5" descr="未标题-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015095" y="181610"/>
            <a:ext cx="2764790" cy="37338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633593" y="181649"/>
            <a:ext cx="4009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服务承诺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" name="折角形 2"/>
          <p:cNvSpPr/>
          <p:nvPr/>
        </p:nvSpPr>
        <p:spPr>
          <a:xfrm>
            <a:off x="916152" y="1096963"/>
            <a:ext cx="3163406" cy="4194628"/>
          </a:xfrm>
          <a:prstGeom prst="foldedCorner">
            <a:avLst/>
          </a:prstGeom>
          <a:solidFill>
            <a:srgbClr val="B50C0D"/>
          </a:solidFill>
          <a:ln>
            <a:noFill/>
          </a:ln>
          <a:effectLst>
            <a:outerShdw blurRad="3937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Oval 4"/>
          <p:cNvSpPr/>
          <p:nvPr/>
        </p:nvSpPr>
        <p:spPr>
          <a:xfrm>
            <a:off x="6735242" y="1446289"/>
            <a:ext cx="561264" cy="561264"/>
          </a:xfrm>
          <a:prstGeom prst="ellipse">
            <a:avLst/>
          </a:prstGeom>
          <a:solidFill>
            <a:srgbClr val="B50C0D"/>
          </a:solidFill>
          <a:ln>
            <a:noFill/>
          </a:ln>
          <a:effectLst>
            <a:outerShdw blurRad="3937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pc="-1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</a:t>
            </a:r>
            <a:endParaRPr lang="id-ID" sz="1600" spc="-15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Oval 4"/>
          <p:cNvSpPr/>
          <p:nvPr/>
        </p:nvSpPr>
        <p:spPr>
          <a:xfrm>
            <a:off x="6738178" y="2367265"/>
            <a:ext cx="561264" cy="561264"/>
          </a:xfrm>
          <a:prstGeom prst="ellipse">
            <a:avLst/>
          </a:prstGeom>
          <a:solidFill>
            <a:srgbClr val="E9CC86"/>
          </a:solidFill>
          <a:ln>
            <a:noFill/>
          </a:ln>
          <a:effectLst>
            <a:outerShdw blurRad="3937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pc="-1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</a:t>
            </a:r>
            <a:endParaRPr lang="id-ID" sz="1600" spc="-15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Oval 4"/>
          <p:cNvSpPr/>
          <p:nvPr/>
        </p:nvSpPr>
        <p:spPr>
          <a:xfrm>
            <a:off x="6761949" y="3301255"/>
            <a:ext cx="561264" cy="561264"/>
          </a:xfrm>
          <a:prstGeom prst="ellipse">
            <a:avLst/>
          </a:prstGeom>
          <a:solidFill>
            <a:srgbClr val="B50C0D"/>
          </a:solidFill>
          <a:ln>
            <a:noFill/>
          </a:ln>
          <a:effectLst>
            <a:outerShdw blurRad="3937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pc="-1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</a:t>
            </a:r>
            <a:endParaRPr lang="id-ID" sz="1600" spc="-15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Oval 4"/>
          <p:cNvSpPr/>
          <p:nvPr/>
        </p:nvSpPr>
        <p:spPr>
          <a:xfrm>
            <a:off x="6761949" y="4252487"/>
            <a:ext cx="561264" cy="561264"/>
          </a:xfrm>
          <a:prstGeom prst="ellipse">
            <a:avLst/>
          </a:prstGeom>
          <a:solidFill>
            <a:srgbClr val="E9CC86"/>
          </a:solidFill>
          <a:ln>
            <a:noFill/>
          </a:ln>
          <a:effectLst>
            <a:outerShdw blurRad="3937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pc="-1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04</a:t>
            </a:r>
            <a:endParaRPr lang="id-ID" sz="1600" spc="-15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8" name="直接连接符 23"/>
          <p:cNvCxnSpPr/>
          <p:nvPr/>
        </p:nvCxnSpPr>
        <p:spPr>
          <a:xfrm>
            <a:off x="1283985" y="2029639"/>
            <a:ext cx="232821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: 圆角 25"/>
          <p:cNvSpPr/>
          <p:nvPr/>
        </p:nvSpPr>
        <p:spPr>
          <a:xfrm>
            <a:off x="1304925" y="1366520"/>
            <a:ext cx="2306955" cy="3359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dirty="0">
                <a:solidFill>
                  <a:srgbClr val="1A3F8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稳健经营、诚信为本</a:t>
            </a:r>
            <a:endParaRPr lang="zh-CN" altLang="en-US" dirty="0">
              <a:solidFill>
                <a:srgbClr val="1A3F8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77399" y="2141344"/>
            <a:ext cx="2541479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中国人寿财险巴中中支秉承“专业、快捷、便利、贴心”的服务理念，中国人寿财险全面做到“365+”客户服务承诺，即“三大服务通道、五项安心举措、五重权益保障”，365天陪伴在您身边，随时随地为您提供安全安享佳服务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84879" y="3331785"/>
            <a:ext cx="3069799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理赔四免、方便省心</a:t>
            </a:r>
            <a:r>
              <a:rPr lang="en-US" altLang="zh-CN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,</a:t>
            </a: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在满足监管要求下，为符合条件的客户提供“免资料、免上门、免等待、免垫付”的理赔服务。    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84879" y="4323885"/>
            <a:ext cx="306979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全心全易：为客户提供包括“风险管理”、“防灾防损”、“保险知识” 三大版块差异化培训服务。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684879" y="1341188"/>
            <a:ext cx="3069799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微信服务平台（chinalife-pfw）7×24小时向客户提供在线保单查验、理赔查询、服务指引、网点导航、卡单激活、续保信息推送服务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84879" y="2252007"/>
            <a:ext cx="3069799" cy="87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</a:t>
            </a: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出险报案受理后，公司将派专员及时与客户联系，并妥善安排后续理赔事宜，按照客户要求的约定时间及时到达现场。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cxnSp>
        <p:nvCxnSpPr>
          <p:cNvPr id="16" name="直接连接符 31"/>
          <p:cNvCxnSpPr/>
          <p:nvPr/>
        </p:nvCxnSpPr>
        <p:spPr>
          <a:xfrm>
            <a:off x="6782118" y="2216830"/>
            <a:ext cx="4053840" cy="0"/>
          </a:xfrm>
          <a:prstGeom prst="line">
            <a:avLst/>
          </a:prstGeom>
          <a:ln>
            <a:solidFill>
              <a:srgbClr val="932819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直接连接符 43"/>
          <p:cNvCxnSpPr/>
          <p:nvPr/>
        </p:nvCxnSpPr>
        <p:spPr>
          <a:xfrm>
            <a:off x="6782118" y="3155638"/>
            <a:ext cx="4053840" cy="0"/>
          </a:xfrm>
          <a:prstGeom prst="line">
            <a:avLst/>
          </a:prstGeom>
          <a:ln>
            <a:solidFill>
              <a:srgbClr val="932819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直接连接符 44"/>
          <p:cNvCxnSpPr/>
          <p:nvPr/>
        </p:nvCxnSpPr>
        <p:spPr>
          <a:xfrm>
            <a:off x="6782118" y="4115352"/>
            <a:ext cx="4053840" cy="0"/>
          </a:xfrm>
          <a:prstGeom prst="line">
            <a:avLst/>
          </a:prstGeom>
          <a:ln>
            <a:solidFill>
              <a:srgbClr val="932819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矩形: 圆角 33"/>
          <p:cNvSpPr/>
          <p:nvPr/>
        </p:nvSpPr>
        <p:spPr>
          <a:xfrm>
            <a:off x="4462551" y="3038558"/>
            <a:ext cx="1907437" cy="2067795"/>
          </a:xfrm>
          <a:prstGeom prst="roundRect">
            <a:avLst>
              <a:gd name="adj" fmla="val 10049"/>
            </a:avLst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solidFill>
              <a:srgbClr val="932819"/>
            </a:solidFill>
          </a:ln>
          <a:effectLst>
            <a:outerShdw blurRad="3937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矩形: 圆角 46"/>
          <p:cNvSpPr/>
          <p:nvPr/>
        </p:nvSpPr>
        <p:spPr>
          <a:xfrm>
            <a:off x="4462551" y="1154113"/>
            <a:ext cx="1907437" cy="1690907"/>
          </a:xfrm>
          <a:prstGeom prst="roundRect">
            <a:avLst>
              <a:gd name="adj" fmla="val 10049"/>
            </a:avLst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solidFill>
              <a:srgbClr val="932819"/>
            </a:solidFill>
          </a:ln>
          <a:effectLst>
            <a:outerShdw blurRad="3937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633593" y="181649"/>
            <a:ext cx="4009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联系我们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6" name="矩形: 圆角 37"/>
          <p:cNvSpPr/>
          <p:nvPr/>
        </p:nvSpPr>
        <p:spPr>
          <a:xfrm>
            <a:off x="11156621" y="5512018"/>
            <a:ext cx="215355" cy="57999"/>
          </a:xfrm>
          <a:prstGeom prst="roundRect">
            <a:avLst>
              <a:gd name="adj" fmla="val 50000"/>
            </a:avLst>
          </a:prstGeom>
          <a:solidFill>
            <a:srgbClr val="922822"/>
          </a:soli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spc="30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矩形: 圆角 38"/>
          <p:cNvSpPr/>
          <p:nvPr/>
        </p:nvSpPr>
        <p:spPr>
          <a:xfrm>
            <a:off x="11156621" y="5638090"/>
            <a:ext cx="215355" cy="57999"/>
          </a:xfrm>
          <a:prstGeom prst="roundRect">
            <a:avLst>
              <a:gd name="adj" fmla="val 50000"/>
            </a:avLst>
          </a:prstGeom>
          <a:solidFill>
            <a:srgbClr val="922822"/>
          </a:soli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spc="30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: 圆角 39"/>
          <p:cNvSpPr/>
          <p:nvPr/>
        </p:nvSpPr>
        <p:spPr>
          <a:xfrm>
            <a:off x="11156621" y="5764162"/>
            <a:ext cx="215355" cy="57999"/>
          </a:xfrm>
          <a:prstGeom prst="roundRect">
            <a:avLst>
              <a:gd name="adj" fmla="val 50000"/>
            </a:avLst>
          </a:prstGeom>
          <a:solidFill>
            <a:srgbClr val="922822"/>
          </a:soli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spc="30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ïṩlïdé"/>
          <p:cNvSpPr/>
          <p:nvPr/>
        </p:nvSpPr>
        <p:spPr>
          <a:xfrm>
            <a:off x="2446212" y="2913703"/>
            <a:ext cx="5950354" cy="2407067"/>
          </a:xfrm>
          <a:prstGeom prst="rect">
            <a:avLst/>
          </a:prstGeom>
          <a:blipFill dpi="0" rotWithShape="1">
            <a:blip r:embed="rId1"/>
            <a:srcRect/>
            <a:stretch>
              <a:fillRect t="-32401" b="-32401"/>
            </a:stretch>
          </a:blipFill>
          <a:ln w="76200" cap="flat" cmpd="sng" algn="ctr">
            <a:solidFill>
              <a:srgbClr val="92282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íṥḻïḋé"/>
          <p:cNvSpPr/>
          <p:nvPr/>
        </p:nvSpPr>
        <p:spPr>
          <a:xfrm>
            <a:off x="8464149" y="2913703"/>
            <a:ext cx="2805929" cy="2407067"/>
          </a:xfrm>
          <a:prstGeom prst="rect">
            <a:avLst/>
          </a:prstGeom>
          <a:blipFill dpi="0" rotWithShape="1">
            <a:blip r:embed="rId2"/>
            <a:srcRect/>
            <a:stretch>
              <a:fillRect l="-15988" r="-15988"/>
            </a:stretch>
          </a:blipFill>
          <a:ln w="76200" cap="flat" cmpd="sng" algn="ctr">
            <a:solidFill>
              <a:srgbClr val="92282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ísľíḓê"/>
          <p:cNvSpPr txBox="1"/>
          <p:nvPr/>
        </p:nvSpPr>
        <p:spPr>
          <a:xfrm>
            <a:off x="864215" y="2913703"/>
            <a:ext cx="1514413" cy="2404722"/>
          </a:xfrm>
          <a:prstGeom prst="rect">
            <a:avLst/>
          </a:prstGeom>
          <a:solidFill>
            <a:srgbClr val="922822"/>
          </a:soli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ïṧḻïďê"/>
          <p:cNvSpPr txBox="1"/>
          <p:nvPr/>
        </p:nvSpPr>
        <p:spPr>
          <a:xfrm>
            <a:off x="1027835" y="1735197"/>
            <a:ext cx="2281887" cy="537899"/>
          </a:xfrm>
          <a:prstGeom prst="rect">
            <a:avLst/>
          </a:prstGeom>
          <a:noFill/>
        </p:spPr>
        <p:txBody>
          <a:bodyPr wrap="none" anchor="ctr" anchorCtr="0">
            <a:prstTxWarp prst="textPlain">
              <a:avLst/>
            </a:prstTxWarp>
            <a:noAutofit/>
          </a:bodyPr>
          <a:lstStyle/>
          <a:p>
            <a:pPr algn="ctr"/>
            <a:r>
              <a:rPr lang="zh-CN" altLang="en-US" sz="6000" dirty="0">
                <a:solidFill>
                  <a:srgbClr val="B50C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联系我们</a:t>
            </a:r>
            <a:endParaRPr lang="zh-CN" altLang="en-US" sz="6000" dirty="0">
              <a:solidFill>
                <a:srgbClr val="B50C0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46805" y="1319530"/>
            <a:ext cx="76231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全国客户服务热线95519/4008695519；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巴中市服务专线，服务人姓名：王军，电话：</a:t>
            </a: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15378251918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巴中市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投诉专线，受理人姓名：周勇，电话：15520201115；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0" y="-4445"/>
            <a:ext cx="12191365" cy="6852920"/>
          </a:xfrm>
          <a:prstGeom prst="rect">
            <a:avLst/>
          </a:prstGeom>
          <a:solidFill>
            <a:srgbClr val="920B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8255" y="4859020"/>
            <a:ext cx="12205970" cy="200533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864552" y="1620430"/>
            <a:ext cx="7000876" cy="1445260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8800" b="1" i="1" spc="600" dirty="0">
                <a:solidFill>
                  <a:srgbClr val="F8D6C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谢谢聆听</a:t>
            </a:r>
            <a:endParaRPr lang="zh-CN" altLang="en-US" sz="8800" b="1" i="1" spc="600" dirty="0">
              <a:solidFill>
                <a:srgbClr val="F8D6C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 descr="未标题-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15095" y="181610"/>
            <a:ext cx="2764790" cy="373380"/>
          </a:xfrm>
          <a:prstGeom prst="rect">
            <a:avLst/>
          </a:prstGeom>
        </p:spPr>
      </p:pic>
      <p:pic>
        <p:nvPicPr>
          <p:cNvPr id="12" name="图片 11" descr="未标题-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261985" y="2772410"/>
            <a:ext cx="3368675" cy="3368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-4445"/>
            <a:ext cx="3010535" cy="6852920"/>
          </a:xfrm>
          <a:prstGeom prst="rect">
            <a:avLst/>
          </a:prstGeom>
          <a:solidFill>
            <a:srgbClr val="920B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未标题-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250"/>
            <a:ext cx="3015615" cy="65043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12520" y="2254885"/>
            <a:ext cx="784860" cy="233362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0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目</a:t>
            </a:r>
            <a:endParaRPr lang="zh-CN" altLang="en-US" sz="5000" b="1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0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录</a:t>
            </a:r>
            <a:endParaRPr lang="zh-CN" altLang="en-US" sz="5000" b="1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8515" y="3176905"/>
            <a:ext cx="1373505" cy="3683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- content -</a:t>
            </a:r>
            <a:endParaRPr lang="en-US" altLang="zh-CN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305935" y="2087245"/>
            <a:ext cx="797560" cy="797560"/>
          </a:xfrm>
          <a:prstGeom prst="roundRect">
            <a:avLst/>
          </a:prstGeom>
          <a:solidFill>
            <a:srgbClr val="920B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377690" y="2194560"/>
            <a:ext cx="7258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EACD86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01</a:t>
            </a:r>
            <a:endParaRPr lang="en-US" altLang="zh-CN" sz="3200" b="1">
              <a:solidFill>
                <a:srgbClr val="EACD86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12" name="L 形 11"/>
          <p:cNvSpPr/>
          <p:nvPr/>
        </p:nvSpPr>
        <p:spPr>
          <a:xfrm>
            <a:off x="5224145" y="2917825"/>
            <a:ext cx="2059305" cy="251460"/>
          </a:xfrm>
          <a:prstGeom prst="corner">
            <a:avLst>
              <a:gd name="adj1" fmla="val 10353"/>
              <a:gd name="adj2" fmla="val 9343"/>
            </a:avLst>
          </a:prstGeom>
          <a:solidFill>
            <a:srgbClr val="EA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5512435" y="2181225"/>
            <a:ext cx="1770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公司简介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39" name="L 形 38"/>
          <p:cNvSpPr/>
          <p:nvPr/>
        </p:nvSpPr>
        <p:spPr>
          <a:xfrm rot="10800000">
            <a:off x="5223510" y="1835785"/>
            <a:ext cx="2059305" cy="251460"/>
          </a:xfrm>
          <a:prstGeom prst="corner">
            <a:avLst>
              <a:gd name="adj1" fmla="val 10353"/>
              <a:gd name="adj2" fmla="val 9343"/>
            </a:avLst>
          </a:prstGeom>
          <a:solidFill>
            <a:srgbClr val="EA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70" name="圆角矩形 69"/>
          <p:cNvSpPr/>
          <p:nvPr/>
        </p:nvSpPr>
        <p:spPr>
          <a:xfrm>
            <a:off x="4305935" y="3964940"/>
            <a:ext cx="797560" cy="797560"/>
          </a:xfrm>
          <a:prstGeom prst="roundRect">
            <a:avLst/>
          </a:prstGeom>
          <a:solidFill>
            <a:srgbClr val="920B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4377690" y="4072255"/>
            <a:ext cx="7258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EACD86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03</a:t>
            </a:r>
            <a:endParaRPr lang="en-US" altLang="zh-CN" sz="3200" b="1">
              <a:solidFill>
                <a:srgbClr val="EACD86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73" name="L 形 72"/>
          <p:cNvSpPr/>
          <p:nvPr/>
        </p:nvSpPr>
        <p:spPr>
          <a:xfrm>
            <a:off x="5224145" y="4795520"/>
            <a:ext cx="2059305" cy="251460"/>
          </a:xfrm>
          <a:prstGeom prst="corner">
            <a:avLst>
              <a:gd name="adj1" fmla="val 10353"/>
              <a:gd name="adj2" fmla="val 9343"/>
            </a:avLst>
          </a:prstGeom>
          <a:solidFill>
            <a:srgbClr val="EA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74" name="文本框 73"/>
          <p:cNvSpPr txBox="1"/>
          <p:nvPr/>
        </p:nvSpPr>
        <p:spPr>
          <a:xfrm>
            <a:off x="5512435" y="4058920"/>
            <a:ext cx="1770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保障释义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88" name="L 形 87"/>
          <p:cNvSpPr/>
          <p:nvPr/>
        </p:nvSpPr>
        <p:spPr>
          <a:xfrm rot="10800000">
            <a:off x="5223510" y="3713480"/>
            <a:ext cx="2059305" cy="251460"/>
          </a:xfrm>
          <a:prstGeom prst="corner">
            <a:avLst>
              <a:gd name="adj1" fmla="val 10353"/>
              <a:gd name="adj2" fmla="val 9343"/>
            </a:avLst>
          </a:prstGeom>
          <a:solidFill>
            <a:srgbClr val="EA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89" name="圆角矩形 88"/>
          <p:cNvSpPr/>
          <p:nvPr/>
        </p:nvSpPr>
        <p:spPr>
          <a:xfrm>
            <a:off x="8047990" y="2087245"/>
            <a:ext cx="797560" cy="797560"/>
          </a:xfrm>
          <a:prstGeom prst="roundRect">
            <a:avLst/>
          </a:prstGeom>
          <a:solidFill>
            <a:srgbClr val="920B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0" name="文本框 89"/>
          <p:cNvSpPr txBox="1"/>
          <p:nvPr/>
        </p:nvSpPr>
        <p:spPr>
          <a:xfrm>
            <a:off x="8119745" y="2194560"/>
            <a:ext cx="7258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EACD86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02</a:t>
            </a:r>
            <a:endParaRPr lang="en-US" altLang="zh-CN" sz="3200" b="1">
              <a:solidFill>
                <a:srgbClr val="EACD86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91" name="L 形 90"/>
          <p:cNvSpPr/>
          <p:nvPr/>
        </p:nvSpPr>
        <p:spPr>
          <a:xfrm>
            <a:off x="8966200" y="2917825"/>
            <a:ext cx="2059305" cy="251460"/>
          </a:xfrm>
          <a:prstGeom prst="corner">
            <a:avLst>
              <a:gd name="adj1" fmla="val 10353"/>
              <a:gd name="adj2" fmla="val 9343"/>
            </a:avLst>
          </a:prstGeom>
          <a:solidFill>
            <a:srgbClr val="EA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92" name="文本框 91"/>
          <p:cNvSpPr txBox="1"/>
          <p:nvPr/>
        </p:nvSpPr>
        <p:spPr>
          <a:xfrm>
            <a:off x="9254490" y="2181225"/>
            <a:ext cx="1770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产品介绍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4" name="L 形 93"/>
          <p:cNvSpPr/>
          <p:nvPr/>
        </p:nvSpPr>
        <p:spPr>
          <a:xfrm rot="10800000">
            <a:off x="8965565" y="1835785"/>
            <a:ext cx="2059305" cy="251460"/>
          </a:xfrm>
          <a:prstGeom prst="corner">
            <a:avLst>
              <a:gd name="adj1" fmla="val 10353"/>
              <a:gd name="adj2" fmla="val 9343"/>
            </a:avLst>
          </a:prstGeom>
          <a:solidFill>
            <a:srgbClr val="EA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95" name="圆角矩形 94"/>
          <p:cNvSpPr/>
          <p:nvPr/>
        </p:nvSpPr>
        <p:spPr>
          <a:xfrm>
            <a:off x="8047990" y="3964940"/>
            <a:ext cx="797560" cy="797560"/>
          </a:xfrm>
          <a:prstGeom prst="roundRect">
            <a:avLst/>
          </a:prstGeom>
          <a:solidFill>
            <a:srgbClr val="920B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6" name="文本框 95"/>
          <p:cNvSpPr txBox="1"/>
          <p:nvPr/>
        </p:nvSpPr>
        <p:spPr>
          <a:xfrm>
            <a:off x="8119745" y="4072255"/>
            <a:ext cx="7258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EACD86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04</a:t>
            </a:r>
            <a:endParaRPr lang="en-US" altLang="zh-CN" sz="3200" b="1">
              <a:solidFill>
                <a:srgbClr val="EACD86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97" name="L 形 96"/>
          <p:cNvSpPr/>
          <p:nvPr/>
        </p:nvSpPr>
        <p:spPr>
          <a:xfrm>
            <a:off x="8966200" y="4795520"/>
            <a:ext cx="2059305" cy="251460"/>
          </a:xfrm>
          <a:prstGeom prst="corner">
            <a:avLst>
              <a:gd name="adj1" fmla="val 10353"/>
              <a:gd name="adj2" fmla="val 9343"/>
            </a:avLst>
          </a:prstGeom>
          <a:solidFill>
            <a:srgbClr val="EA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98" name="文本框 97"/>
          <p:cNvSpPr txBox="1"/>
          <p:nvPr/>
        </p:nvSpPr>
        <p:spPr>
          <a:xfrm>
            <a:off x="9254490" y="4058920"/>
            <a:ext cx="1770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服务承诺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00" name="L 形 99"/>
          <p:cNvSpPr/>
          <p:nvPr/>
        </p:nvSpPr>
        <p:spPr>
          <a:xfrm rot="10800000">
            <a:off x="8965565" y="3713480"/>
            <a:ext cx="2059305" cy="251460"/>
          </a:xfrm>
          <a:prstGeom prst="corner">
            <a:avLst>
              <a:gd name="adj1" fmla="val 10353"/>
              <a:gd name="adj2" fmla="val 9343"/>
            </a:avLst>
          </a:prstGeom>
          <a:solidFill>
            <a:srgbClr val="EA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pic>
        <p:nvPicPr>
          <p:cNvPr id="6" name="图片 5" descr="未标题-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015095" y="181610"/>
            <a:ext cx="2764790" cy="373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4445"/>
            <a:ext cx="12191365" cy="6852920"/>
          </a:xfrm>
          <a:prstGeom prst="rect">
            <a:avLst/>
          </a:prstGeom>
          <a:solidFill>
            <a:srgbClr val="920B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8255" y="4865370"/>
            <a:ext cx="12199620" cy="2000250"/>
          </a:xfrm>
          <a:prstGeom prst="rect">
            <a:avLst/>
          </a:prstGeom>
        </p:spPr>
      </p:pic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2341880" y="1910715"/>
            <a:ext cx="2341880" cy="2341880"/>
          </a:xfrm>
          <a:prstGeom prst="ellipse">
            <a:avLst/>
          </a:prstGeom>
          <a:solidFill>
            <a:srgbClr val="EAC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818631" y="2716879"/>
            <a:ext cx="4787851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公司简介</a:t>
            </a:r>
            <a:endParaRPr kumimoji="1"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501265" y="2070735"/>
            <a:ext cx="2022475" cy="2022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2943225" y="2517775"/>
            <a:ext cx="130556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000" b="1">
                <a:solidFill>
                  <a:srgbClr val="920B0C"/>
                </a:solidFill>
                <a:latin typeface="思源黑体 CN Light" panose="020B0300000000000000" charset="-122"/>
                <a:ea typeface="思源黑体 CN Light" panose="020B0300000000000000" charset="-122"/>
              </a:rPr>
              <a:t>01</a:t>
            </a:r>
            <a:endParaRPr lang="en-US" altLang="zh-CN" sz="7000" b="1">
              <a:solidFill>
                <a:srgbClr val="920B0C"/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pic>
        <p:nvPicPr>
          <p:cNvPr id="6" name="图片 5" descr="未标题-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015095" y="181610"/>
            <a:ext cx="2764790" cy="37338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668073" y="1286090"/>
            <a:ext cx="10858043" cy="2666130"/>
            <a:chOff x="0" y="1718834"/>
            <a:chExt cx="12192000" cy="2993676"/>
          </a:xfrm>
        </p:grpSpPr>
        <p:sp>
          <p:nvSpPr>
            <p:cNvPr id="4" name="îślîḋe"/>
            <p:cNvSpPr/>
            <p:nvPr/>
          </p:nvSpPr>
          <p:spPr>
            <a:xfrm>
              <a:off x="4030134" y="2036335"/>
              <a:ext cx="4131733" cy="2356556"/>
            </a:xfrm>
            <a:prstGeom prst="rect">
              <a:avLst/>
            </a:prstGeom>
            <a:solidFill>
              <a:srgbClr val="93281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" name="îśḻîḋé"/>
            <p:cNvSpPr/>
            <p:nvPr/>
          </p:nvSpPr>
          <p:spPr>
            <a:xfrm rot="5400000">
              <a:off x="518229" y="1200605"/>
              <a:ext cx="2993676" cy="4030134"/>
            </a:xfrm>
            <a:prstGeom prst="trapezoid">
              <a:avLst>
                <a:gd name="adj" fmla="val 10682"/>
              </a:avLst>
            </a:prstGeom>
            <a:blipFill dpi="0" rotWithShape="0">
              <a:blip r:embed="rId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" name="iṧliḑê"/>
            <p:cNvSpPr/>
            <p:nvPr/>
          </p:nvSpPr>
          <p:spPr>
            <a:xfrm rot="16200000" flipH="1">
              <a:off x="8680095" y="1200605"/>
              <a:ext cx="2993676" cy="4030134"/>
            </a:xfrm>
            <a:prstGeom prst="trapezoid">
              <a:avLst>
                <a:gd name="adj" fmla="val 10682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" name="iṩļïḋê"/>
            <p:cNvSpPr/>
            <p:nvPr/>
          </p:nvSpPr>
          <p:spPr>
            <a:xfrm rot="16200000">
              <a:off x="3715330" y="3030901"/>
              <a:ext cx="411024" cy="354332"/>
            </a:xfrm>
            <a:prstGeom prst="triangle">
              <a:avLst/>
            </a:prstGeom>
            <a:solidFill>
              <a:srgbClr val="932819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îśľiḋè"/>
            <p:cNvSpPr/>
            <p:nvPr/>
          </p:nvSpPr>
          <p:spPr>
            <a:xfrm rot="5400000" flipH="1">
              <a:off x="8040246" y="3030901"/>
              <a:ext cx="411024" cy="354332"/>
            </a:xfrm>
            <a:prstGeom prst="triangle">
              <a:avLst/>
            </a:prstGeom>
            <a:solidFill>
              <a:srgbClr val="932819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ïsľíḍê" title="S8je3JnNJtZFZzf"/>
            <p:cNvSpPr/>
            <p:nvPr/>
          </p:nvSpPr>
          <p:spPr bwMode="auto">
            <a:xfrm>
              <a:off x="5627003" y="2453892"/>
              <a:ext cx="937994" cy="987500"/>
            </a:xfrm>
            <a:custGeom>
              <a:avLst/>
              <a:gdLst>
                <a:gd name="connsiteX0" fmla="*/ 17244 w 576909"/>
                <a:gd name="connsiteY0" fmla="*/ 412385 h 607357"/>
                <a:gd name="connsiteX1" fmla="*/ 49769 w 576909"/>
                <a:gd name="connsiteY1" fmla="*/ 412385 h 607357"/>
                <a:gd name="connsiteX2" fmla="*/ 57152 w 576909"/>
                <a:gd name="connsiteY2" fmla="*/ 412385 h 607357"/>
                <a:gd name="connsiteX3" fmla="*/ 60095 w 576909"/>
                <a:gd name="connsiteY3" fmla="*/ 412643 h 607357"/>
                <a:gd name="connsiteX4" fmla="*/ 72020 w 576909"/>
                <a:gd name="connsiteY4" fmla="*/ 420839 h 607357"/>
                <a:gd name="connsiteX5" fmla="*/ 74292 w 576909"/>
                <a:gd name="connsiteY5" fmla="*/ 429498 h 607357"/>
                <a:gd name="connsiteX6" fmla="*/ 74447 w 576909"/>
                <a:gd name="connsiteY6" fmla="*/ 577176 h 607357"/>
                <a:gd name="connsiteX7" fmla="*/ 72588 w 576909"/>
                <a:gd name="connsiteY7" fmla="*/ 585011 h 607357"/>
                <a:gd name="connsiteX8" fmla="*/ 60714 w 576909"/>
                <a:gd name="connsiteY8" fmla="*/ 594083 h 607357"/>
                <a:gd name="connsiteX9" fmla="*/ 57307 w 576909"/>
                <a:gd name="connsiteY9" fmla="*/ 594444 h 607357"/>
                <a:gd name="connsiteX10" fmla="*/ 50389 w 576909"/>
                <a:gd name="connsiteY10" fmla="*/ 594444 h 607357"/>
                <a:gd name="connsiteX11" fmla="*/ 17347 w 576909"/>
                <a:gd name="connsiteY11" fmla="*/ 594444 h 607357"/>
                <a:gd name="connsiteX12" fmla="*/ 155 w 576909"/>
                <a:gd name="connsiteY12" fmla="*/ 577280 h 607357"/>
                <a:gd name="connsiteX13" fmla="*/ 0 w 576909"/>
                <a:gd name="connsiteY13" fmla="*/ 429550 h 607357"/>
                <a:gd name="connsiteX14" fmla="*/ 17244 w 576909"/>
                <a:gd name="connsiteY14" fmla="*/ 412385 h 607357"/>
                <a:gd name="connsiteX15" fmla="*/ 196520 w 576909"/>
                <a:gd name="connsiteY15" fmla="*/ 401870 h 607357"/>
                <a:gd name="connsiteX16" fmla="*/ 308583 w 576909"/>
                <a:gd name="connsiteY16" fmla="*/ 433626 h 607357"/>
                <a:gd name="connsiteX17" fmla="*/ 325823 w 576909"/>
                <a:gd name="connsiteY17" fmla="*/ 438369 h 607357"/>
                <a:gd name="connsiteX18" fmla="*/ 392669 w 576909"/>
                <a:gd name="connsiteY18" fmla="*/ 438782 h 607357"/>
                <a:gd name="connsiteX19" fmla="*/ 409806 w 576909"/>
                <a:gd name="connsiteY19" fmla="*/ 456052 h 607357"/>
                <a:gd name="connsiteX20" fmla="*/ 409651 w 576909"/>
                <a:gd name="connsiteY20" fmla="*/ 484096 h 607357"/>
                <a:gd name="connsiteX21" fmla="*/ 409599 w 576909"/>
                <a:gd name="connsiteY21" fmla="*/ 494252 h 607357"/>
                <a:gd name="connsiteX22" fmla="*/ 392410 w 576909"/>
                <a:gd name="connsiteY22" fmla="*/ 511367 h 607357"/>
                <a:gd name="connsiteX23" fmla="*/ 257584 w 576909"/>
                <a:gd name="connsiteY23" fmla="*/ 511161 h 607357"/>
                <a:gd name="connsiteX24" fmla="*/ 249325 w 576909"/>
                <a:gd name="connsiteY24" fmla="*/ 519358 h 607357"/>
                <a:gd name="connsiteX25" fmla="*/ 249325 w 576909"/>
                <a:gd name="connsiteY25" fmla="*/ 521987 h 607357"/>
                <a:gd name="connsiteX26" fmla="*/ 257584 w 576909"/>
                <a:gd name="connsiteY26" fmla="*/ 530287 h 607357"/>
                <a:gd name="connsiteX27" fmla="*/ 407122 w 576909"/>
                <a:gd name="connsiteY27" fmla="*/ 530493 h 607357"/>
                <a:gd name="connsiteX28" fmla="*/ 407793 w 576909"/>
                <a:gd name="connsiteY28" fmla="*/ 530493 h 607357"/>
                <a:gd name="connsiteX29" fmla="*/ 507519 w 576909"/>
                <a:gd name="connsiteY29" fmla="*/ 429296 h 607357"/>
                <a:gd name="connsiteX30" fmla="*/ 524656 w 576909"/>
                <a:gd name="connsiteY30" fmla="*/ 413573 h 607357"/>
                <a:gd name="connsiteX31" fmla="*/ 524811 w 576909"/>
                <a:gd name="connsiteY31" fmla="*/ 413573 h 607357"/>
                <a:gd name="connsiteX32" fmla="*/ 529921 w 576909"/>
                <a:gd name="connsiteY32" fmla="*/ 413573 h 607357"/>
                <a:gd name="connsiteX33" fmla="*/ 560066 w 576909"/>
                <a:gd name="connsiteY33" fmla="*/ 413779 h 607357"/>
                <a:gd name="connsiteX34" fmla="*/ 576842 w 576909"/>
                <a:gd name="connsiteY34" fmla="*/ 432131 h 607357"/>
                <a:gd name="connsiteX35" fmla="*/ 416258 w 576909"/>
                <a:gd name="connsiteY35" fmla="*/ 607357 h 607357"/>
                <a:gd name="connsiteX36" fmla="*/ 360252 w 576909"/>
                <a:gd name="connsiteY36" fmla="*/ 606996 h 607357"/>
                <a:gd name="connsiteX37" fmla="*/ 233943 w 576909"/>
                <a:gd name="connsiteY37" fmla="*/ 594779 h 607357"/>
                <a:gd name="connsiteX38" fmla="*/ 197191 w 576909"/>
                <a:gd name="connsiteY38" fmla="*/ 587819 h 607357"/>
                <a:gd name="connsiteX39" fmla="*/ 168801 w 576909"/>
                <a:gd name="connsiteY39" fmla="*/ 585138 h 607357"/>
                <a:gd name="connsiteX40" fmla="*/ 94162 w 576909"/>
                <a:gd name="connsiteY40" fmla="*/ 585138 h 607357"/>
                <a:gd name="connsiteX41" fmla="*/ 94988 w 576909"/>
                <a:gd name="connsiteY41" fmla="*/ 577302 h 607357"/>
                <a:gd name="connsiteX42" fmla="*/ 94884 w 576909"/>
                <a:gd name="connsiteY42" fmla="*/ 429605 h 607357"/>
                <a:gd name="connsiteX43" fmla="*/ 93852 w 576909"/>
                <a:gd name="connsiteY43" fmla="*/ 420738 h 607357"/>
                <a:gd name="connsiteX44" fmla="*/ 117028 w 576909"/>
                <a:gd name="connsiteY44" fmla="*/ 420584 h 607357"/>
                <a:gd name="connsiteX45" fmla="*/ 196520 w 576909"/>
                <a:gd name="connsiteY45" fmla="*/ 401870 h 607357"/>
                <a:gd name="connsiteX46" fmla="*/ 468886 w 576909"/>
                <a:gd name="connsiteY46" fmla="*/ 357273 h 607357"/>
                <a:gd name="connsiteX47" fmla="*/ 512800 w 576909"/>
                <a:gd name="connsiteY47" fmla="*/ 357273 h 607357"/>
                <a:gd name="connsiteX48" fmla="*/ 529984 w 576909"/>
                <a:gd name="connsiteY48" fmla="*/ 374594 h 607357"/>
                <a:gd name="connsiteX49" fmla="*/ 529881 w 576909"/>
                <a:gd name="connsiteY49" fmla="*/ 392946 h 607357"/>
                <a:gd name="connsiteX50" fmla="*/ 524772 w 576909"/>
                <a:gd name="connsiteY50" fmla="*/ 392946 h 607357"/>
                <a:gd name="connsiteX51" fmla="*/ 524566 w 576909"/>
                <a:gd name="connsiteY51" fmla="*/ 392946 h 607357"/>
                <a:gd name="connsiteX52" fmla="*/ 498971 w 576909"/>
                <a:gd name="connsiteY52" fmla="*/ 402895 h 607357"/>
                <a:gd name="connsiteX53" fmla="*/ 486844 w 576909"/>
                <a:gd name="connsiteY53" fmla="*/ 427485 h 607357"/>
                <a:gd name="connsiteX54" fmla="*/ 447368 w 576909"/>
                <a:gd name="connsiteY54" fmla="*/ 498985 h 607357"/>
                <a:gd name="connsiteX55" fmla="*/ 428120 w 576909"/>
                <a:gd name="connsiteY55" fmla="*/ 506872 h 607357"/>
                <a:gd name="connsiteX56" fmla="*/ 430287 w 576909"/>
                <a:gd name="connsiteY56" fmla="*/ 494449 h 607357"/>
                <a:gd name="connsiteX57" fmla="*/ 430391 w 576909"/>
                <a:gd name="connsiteY57" fmla="*/ 470478 h 607357"/>
                <a:gd name="connsiteX58" fmla="*/ 451496 w 576909"/>
                <a:gd name="connsiteY58" fmla="*/ 405524 h 607357"/>
                <a:gd name="connsiteX59" fmla="*/ 451702 w 576909"/>
                <a:gd name="connsiteY59" fmla="*/ 374285 h 607357"/>
                <a:gd name="connsiteX60" fmla="*/ 468886 w 576909"/>
                <a:gd name="connsiteY60" fmla="*/ 357273 h 607357"/>
                <a:gd name="connsiteX61" fmla="*/ 361457 w 576909"/>
                <a:gd name="connsiteY61" fmla="*/ 0 h 607357"/>
                <a:gd name="connsiteX62" fmla="*/ 386592 w 576909"/>
                <a:gd name="connsiteY62" fmla="*/ 0 h 607357"/>
                <a:gd name="connsiteX63" fmla="*/ 407237 w 576909"/>
                <a:gd name="connsiteY63" fmla="*/ 20619 h 607357"/>
                <a:gd name="connsiteX64" fmla="*/ 407237 w 576909"/>
                <a:gd name="connsiteY64" fmla="*/ 127010 h 607357"/>
                <a:gd name="connsiteX65" fmla="*/ 455649 w 576909"/>
                <a:gd name="connsiteY65" fmla="*/ 175463 h 607357"/>
                <a:gd name="connsiteX66" fmla="*/ 445946 w 576909"/>
                <a:gd name="connsiteY66" fmla="*/ 198917 h 607357"/>
                <a:gd name="connsiteX67" fmla="*/ 423753 w 576909"/>
                <a:gd name="connsiteY67" fmla="*/ 198917 h 607357"/>
                <a:gd name="connsiteX68" fmla="*/ 406514 w 576909"/>
                <a:gd name="connsiteY68" fmla="*/ 216081 h 607357"/>
                <a:gd name="connsiteX69" fmla="*/ 406514 w 576909"/>
                <a:gd name="connsiteY69" fmla="*/ 349070 h 607357"/>
                <a:gd name="connsiteX70" fmla="*/ 389327 w 576909"/>
                <a:gd name="connsiteY70" fmla="*/ 366235 h 607357"/>
                <a:gd name="connsiteX71" fmla="*/ 352631 w 576909"/>
                <a:gd name="connsiteY71" fmla="*/ 366235 h 607357"/>
                <a:gd name="connsiteX72" fmla="*/ 335444 w 576909"/>
                <a:gd name="connsiteY72" fmla="*/ 349070 h 607357"/>
                <a:gd name="connsiteX73" fmla="*/ 335444 w 576909"/>
                <a:gd name="connsiteY73" fmla="*/ 289895 h 607357"/>
                <a:gd name="connsiteX74" fmla="*/ 318257 w 576909"/>
                <a:gd name="connsiteY74" fmla="*/ 272731 h 607357"/>
                <a:gd name="connsiteX75" fmla="*/ 241871 w 576909"/>
                <a:gd name="connsiteY75" fmla="*/ 272731 h 607357"/>
                <a:gd name="connsiteX76" fmla="*/ 224633 w 576909"/>
                <a:gd name="connsiteY76" fmla="*/ 289895 h 607357"/>
                <a:gd name="connsiteX77" fmla="*/ 224633 w 576909"/>
                <a:gd name="connsiteY77" fmla="*/ 349019 h 607357"/>
                <a:gd name="connsiteX78" fmla="*/ 207446 w 576909"/>
                <a:gd name="connsiteY78" fmla="*/ 366184 h 607357"/>
                <a:gd name="connsiteX79" fmla="*/ 170750 w 576909"/>
                <a:gd name="connsiteY79" fmla="*/ 366184 h 607357"/>
                <a:gd name="connsiteX80" fmla="*/ 153563 w 576909"/>
                <a:gd name="connsiteY80" fmla="*/ 349019 h 607357"/>
                <a:gd name="connsiteX81" fmla="*/ 153563 w 576909"/>
                <a:gd name="connsiteY81" fmla="*/ 216030 h 607357"/>
                <a:gd name="connsiteX82" fmla="*/ 136376 w 576909"/>
                <a:gd name="connsiteY82" fmla="*/ 198814 h 607357"/>
                <a:gd name="connsiteX83" fmla="*/ 114131 w 576909"/>
                <a:gd name="connsiteY83" fmla="*/ 198814 h 607357"/>
                <a:gd name="connsiteX84" fmla="*/ 104428 w 576909"/>
                <a:gd name="connsiteY84" fmla="*/ 175412 h 607357"/>
                <a:gd name="connsiteX85" fmla="*/ 267884 w 576909"/>
                <a:gd name="connsiteY85" fmla="*/ 12165 h 607357"/>
                <a:gd name="connsiteX86" fmla="*/ 292245 w 576909"/>
                <a:gd name="connsiteY86" fmla="*/ 12165 h 607357"/>
                <a:gd name="connsiteX87" fmla="*/ 340812 w 576909"/>
                <a:gd name="connsiteY87" fmla="*/ 60670 h 607357"/>
                <a:gd name="connsiteX88" fmla="*/ 340812 w 576909"/>
                <a:gd name="connsiteY88" fmla="*/ 20619 h 607357"/>
                <a:gd name="connsiteX89" fmla="*/ 361457 w 576909"/>
                <a:gd name="connsiteY89" fmla="*/ 0 h 60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76909" h="607357">
                  <a:moveTo>
                    <a:pt x="17244" y="412385"/>
                  </a:moveTo>
                  <a:lnTo>
                    <a:pt x="49769" y="412385"/>
                  </a:lnTo>
                  <a:lnTo>
                    <a:pt x="57152" y="412385"/>
                  </a:lnTo>
                  <a:cubicBezTo>
                    <a:pt x="58184" y="412385"/>
                    <a:pt x="59165" y="412540"/>
                    <a:pt x="60095" y="412643"/>
                  </a:cubicBezTo>
                  <a:cubicBezTo>
                    <a:pt x="65206" y="413571"/>
                    <a:pt x="69491" y="416560"/>
                    <a:pt x="72020" y="420839"/>
                  </a:cubicBezTo>
                  <a:cubicBezTo>
                    <a:pt x="73518" y="423364"/>
                    <a:pt x="74447" y="426406"/>
                    <a:pt x="74292" y="429498"/>
                  </a:cubicBezTo>
                  <a:lnTo>
                    <a:pt x="74447" y="577176"/>
                  </a:lnTo>
                  <a:cubicBezTo>
                    <a:pt x="74447" y="580011"/>
                    <a:pt x="73724" y="582692"/>
                    <a:pt x="72588" y="585011"/>
                  </a:cubicBezTo>
                  <a:cubicBezTo>
                    <a:pt x="70214" y="589651"/>
                    <a:pt x="65877" y="593053"/>
                    <a:pt x="60714" y="594083"/>
                  </a:cubicBezTo>
                  <a:cubicBezTo>
                    <a:pt x="59630" y="594290"/>
                    <a:pt x="58442" y="594444"/>
                    <a:pt x="57307" y="594444"/>
                  </a:cubicBezTo>
                  <a:lnTo>
                    <a:pt x="50389" y="594444"/>
                  </a:lnTo>
                  <a:lnTo>
                    <a:pt x="17347" y="594444"/>
                  </a:lnTo>
                  <a:cubicBezTo>
                    <a:pt x="7847" y="594444"/>
                    <a:pt x="155" y="586764"/>
                    <a:pt x="155" y="577280"/>
                  </a:cubicBezTo>
                  <a:lnTo>
                    <a:pt x="0" y="429550"/>
                  </a:lnTo>
                  <a:cubicBezTo>
                    <a:pt x="0" y="420066"/>
                    <a:pt x="7744" y="412385"/>
                    <a:pt x="17244" y="412385"/>
                  </a:cubicBezTo>
                  <a:close/>
                  <a:moveTo>
                    <a:pt x="196520" y="401870"/>
                  </a:moveTo>
                  <a:cubicBezTo>
                    <a:pt x="248809" y="401870"/>
                    <a:pt x="291859" y="423831"/>
                    <a:pt x="308583" y="433626"/>
                  </a:cubicBezTo>
                  <a:cubicBezTo>
                    <a:pt x="313796" y="436720"/>
                    <a:pt x="319784" y="438318"/>
                    <a:pt x="325823" y="438369"/>
                  </a:cubicBezTo>
                  <a:lnTo>
                    <a:pt x="392669" y="438782"/>
                  </a:lnTo>
                  <a:cubicBezTo>
                    <a:pt x="402218" y="438782"/>
                    <a:pt x="409857" y="446566"/>
                    <a:pt x="409806" y="456052"/>
                  </a:cubicBezTo>
                  <a:lnTo>
                    <a:pt x="409651" y="484096"/>
                  </a:lnTo>
                  <a:lnTo>
                    <a:pt x="409599" y="494252"/>
                  </a:lnTo>
                  <a:cubicBezTo>
                    <a:pt x="409548" y="503737"/>
                    <a:pt x="401805" y="511367"/>
                    <a:pt x="392410" y="511367"/>
                  </a:cubicBezTo>
                  <a:lnTo>
                    <a:pt x="257584" y="511161"/>
                  </a:lnTo>
                  <a:cubicBezTo>
                    <a:pt x="253042" y="511161"/>
                    <a:pt x="249325" y="514821"/>
                    <a:pt x="249325" y="519358"/>
                  </a:cubicBezTo>
                  <a:lnTo>
                    <a:pt x="249325" y="521987"/>
                  </a:lnTo>
                  <a:cubicBezTo>
                    <a:pt x="249325" y="526575"/>
                    <a:pt x="253042" y="530287"/>
                    <a:pt x="257584" y="530287"/>
                  </a:cubicBezTo>
                  <a:lnTo>
                    <a:pt x="407122" y="530493"/>
                  </a:lnTo>
                  <a:lnTo>
                    <a:pt x="407793" y="530493"/>
                  </a:lnTo>
                  <a:cubicBezTo>
                    <a:pt x="416361" y="530493"/>
                    <a:pt x="499002" y="527967"/>
                    <a:pt x="507519" y="429296"/>
                  </a:cubicBezTo>
                  <a:cubicBezTo>
                    <a:pt x="508293" y="420377"/>
                    <a:pt x="515726" y="413573"/>
                    <a:pt x="524656" y="413573"/>
                  </a:cubicBezTo>
                  <a:lnTo>
                    <a:pt x="524811" y="413573"/>
                  </a:lnTo>
                  <a:lnTo>
                    <a:pt x="529921" y="413573"/>
                  </a:lnTo>
                  <a:lnTo>
                    <a:pt x="560066" y="413779"/>
                  </a:lnTo>
                  <a:cubicBezTo>
                    <a:pt x="569976" y="413830"/>
                    <a:pt x="577719" y="422233"/>
                    <a:pt x="576842" y="432131"/>
                  </a:cubicBezTo>
                  <a:cubicBezTo>
                    <a:pt x="565744" y="600346"/>
                    <a:pt x="416258" y="607357"/>
                    <a:pt x="416258" y="607357"/>
                  </a:cubicBezTo>
                  <a:lnTo>
                    <a:pt x="360252" y="606996"/>
                  </a:lnTo>
                  <a:cubicBezTo>
                    <a:pt x="317874" y="606739"/>
                    <a:pt x="275599" y="602666"/>
                    <a:pt x="233943" y="594779"/>
                  </a:cubicBezTo>
                  <a:lnTo>
                    <a:pt x="197191" y="587819"/>
                  </a:lnTo>
                  <a:cubicBezTo>
                    <a:pt x="187848" y="586015"/>
                    <a:pt x="178351" y="585138"/>
                    <a:pt x="168801" y="585138"/>
                  </a:cubicBezTo>
                  <a:lnTo>
                    <a:pt x="94162" y="585138"/>
                  </a:lnTo>
                  <a:cubicBezTo>
                    <a:pt x="94730" y="582612"/>
                    <a:pt x="94988" y="579983"/>
                    <a:pt x="94988" y="577302"/>
                  </a:cubicBezTo>
                  <a:lnTo>
                    <a:pt x="94884" y="429605"/>
                  </a:lnTo>
                  <a:cubicBezTo>
                    <a:pt x="94884" y="426512"/>
                    <a:pt x="94523" y="423522"/>
                    <a:pt x="93852" y="420738"/>
                  </a:cubicBezTo>
                  <a:lnTo>
                    <a:pt x="117028" y="420584"/>
                  </a:lnTo>
                  <a:cubicBezTo>
                    <a:pt x="144438" y="406922"/>
                    <a:pt x="171537" y="401870"/>
                    <a:pt x="196520" y="401870"/>
                  </a:cubicBezTo>
                  <a:close/>
                  <a:moveTo>
                    <a:pt x="468886" y="357273"/>
                  </a:moveTo>
                  <a:lnTo>
                    <a:pt x="512800" y="357273"/>
                  </a:lnTo>
                  <a:cubicBezTo>
                    <a:pt x="522347" y="357273"/>
                    <a:pt x="530087" y="365006"/>
                    <a:pt x="529984" y="374594"/>
                  </a:cubicBezTo>
                  <a:lnTo>
                    <a:pt x="529881" y="392946"/>
                  </a:lnTo>
                  <a:lnTo>
                    <a:pt x="524772" y="392946"/>
                  </a:lnTo>
                  <a:lnTo>
                    <a:pt x="524566" y="392946"/>
                  </a:lnTo>
                  <a:cubicBezTo>
                    <a:pt x="515071" y="392946"/>
                    <a:pt x="505989" y="396451"/>
                    <a:pt x="498971" y="402895"/>
                  </a:cubicBezTo>
                  <a:cubicBezTo>
                    <a:pt x="491953" y="409288"/>
                    <a:pt x="487670" y="418103"/>
                    <a:pt x="486844" y="427485"/>
                  </a:cubicBezTo>
                  <a:cubicBezTo>
                    <a:pt x="483903" y="461714"/>
                    <a:pt x="470641" y="485737"/>
                    <a:pt x="447368" y="498985"/>
                  </a:cubicBezTo>
                  <a:cubicBezTo>
                    <a:pt x="440763" y="502851"/>
                    <a:pt x="434003" y="505326"/>
                    <a:pt x="428120" y="506872"/>
                  </a:cubicBezTo>
                  <a:cubicBezTo>
                    <a:pt x="429565" y="502954"/>
                    <a:pt x="430287" y="498779"/>
                    <a:pt x="430287" y="494449"/>
                  </a:cubicBezTo>
                  <a:lnTo>
                    <a:pt x="430391" y="470478"/>
                  </a:lnTo>
                  <a:cubicBezTo>
                    <a:pt x="443085" y="457899"/>
                    <a:pt x="452064" y="437692"/>
                    <a:pt x="451496" y="405524"/>
                  </a:cubicBezTo>
                  <a:lnTo>
                    <a:pt x="451702" y="374285"/>
                  </a:lnTo>
                  <a:cubicBezTo>
                    <a:pt x="451754" y="364903"/>
                    <a:pt x="459494" y="357273"/>
                    <a:pt x="468886" y="357273"/>
                  </a:cubicBezTo>
                  <a:close/>
                  <a:moveTo>
                    <a:pt x="361457" y="0"/>
                  </a:moveTo>
                  <a:lnTo>
                    <a:pt x="386592" y="0"/>
                  </a:lnTo>
                  <a:cubicBezTo>
                    <a:pt x="397998" y="0"/>
                    <a:pt x="407237" y="9227"/>
                    <a:pt x="407237" y="20619"/>
                  </a:cubicBezTo>
                  <a:lnTo>
                    <a:pt x="407237" y="127010"/>
                  </a:lnTo>
                  <a:lnTo>
                    <a:pt x="455649" y="175463"/>
                  </a:lnTo>
                  <a:cubicBezTo>
                    <a:pt x="464320" y="184123"/>
                    <a:pt x="458230" y="198917"/>
                    <a:pt x="445946" y="198917"/>
                  </a:cubicBezTo>
                  <a:lnTo>
                    <a:pt x="423753" y="198917"/>
                  </a:lnTo>
                  <a:cubicBezTo>
                    <a:pt x="414256" y="198917"/>
                    <a:pt x="406514" y="206597"/>
                    <a:pt x="406514" y="216081"/>
                  </a:cubicBezTo>
                  <a:lnTo>
                    <a:pt x="406514" y="349070"/>
                  </a:lnTo>
                  <a:cubicBezTo>
                    <a:pt x="406514" y="358555"/>
                    <a:pt x="398824" y="366235"/>
                    <a:pt x="389327" y="366235"/>
                  </a:cubicBezTo>
                  <a:lnTo>
                    <a:pt x="352631" y="366235"/>
                  </a:lnTo>
                  <a:cubicBezTo>
                    <a:pt x="343134" y="366235"/>
                    <a:pt x="335444" y="358555"/>
                    <a:pt x="335444" y="349070"/>
                  </a:cubicBezTo>
                  <a:lnTo>
                    <a:pt x="335444" y="289895"/>
                  </a:lnTo>
                  <a:cubicBezTo>
                    <a:pt x="335444" y="280411"/>
                    <a:pt x="327754" y="272731"/>
                    <a:pt x="318257" y="272731"/>
                  </a:cubicBezTo>
                  <a:lnTo>
                    <a:pt x="241871" y="272731"/>
                  </a:lnTo>
                  <a:cubicBezTo>
                    <a:pt x="232375" y="272731"/>
                    <a:pt x="224633" y="280411"/>
                    <a:pt x="224633" y="289895"/>
                  </a:cubicBezTo>
                  <a:lnTo>
                    <a:pt x="224633" y="349019"/>
                  </a:lnTo>
                  <a:cubicBezTo>
                    <a:pt x="224633" y="358503"/>
                    <a:pt x="216943" y="366184"/>
                    <a:pt x="207446" y="366184"/>
                  </a:cubicBezTo>
                  <a:lnTo>
                    <a:pt x="170750" y="366184"/>
                  </a:lnTo>
                  <a:cubicBezTo>
                    <a:pt x="161253" y="366184"/>
                    <a:pt x="153563" y="358503"/>
                    <a:pt x="153563" y="349019"/>
                  </a:cubicBezTo>
                  <a:lnTo>
                    <a:pt x="153563" y="216030"/>
                  </a:lnTo>
                  <a:cubicBezTo>
                    <a:pt x="153563" y="206545"/>
                    <a:pt x="145872" y="198814"/>
                    <a:pt x="136376" y="198814"/>
                  </a:cubicBezTo>
                  <a:lnTo>
                    <a:pt x="114131" y="198814"/>
                  </a:lnTo>
                  <a:cubicBezTo>
                    <a:pt x="101899" y="198814"/>
                    <a:pt x="95757" y="184071"/>
                    <a:pt x="104428" y="175412"/>
                  </a:cubicBezTo>
                  <a:lnTo>
                    <a:pt x="267884" y="12165"/>
                  </a:lnTo>
                  <a:cubicBezTo>
                    <a:pt x="274593" y="5413"/>
                    <a:pt x="285484" y="5413"/>
                    <a:pt x="292245" y="12165"/>
                  </a:cubicBezTo>
                  <a:lnTo>
                    <a:pt x="340812" y="60670"/>
                  </a:lnTo>
                  <a:lnTo>
                    <a:pt x="340812" y="20619"/>
                  </a:lnTo>
                  <a:cubicBezTo>
                    <a:pt x="340812" y="9227"/>
                    <a:pt x="350050" y="0"/>
                    <a:pt x="3614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874132" y="3686309"/>
              <a:ext cx="2443736" cy="518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公司简介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33593" y="181649"/>
            <a:ext cx="4009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公司简介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666750" y="4018280"/>
            <a:ext cx="1085913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45" algn="just" defTabSz="951865">
              <a:lnSpc>
                <a:spcPts val="2400"/>
              </a:lnSpc>
            </a:pP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人寿财产保险股份有限公司（以下简称"中国人寿财险"）成立于2006年12月30日，系中国人寿保险（集团）公司旗下核心成员，注册资本为188亿元，经营范围包括财产损失保险、责任保险、信用保险和保证保险、短期健康保险和意外伤害保险，上述业务的再保险业务，国家法律、法规允许的保险资金运用业务，经</a:t>
            </a:r>
            <a:r>
              <a:rPr 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国家金融监管总局（</a:t>
            </a:r>
            <a:r>
              <a:rPr 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原</a:t>
            </a: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银保监会</a:t>
            </a:r>
            <a:r>
              <a:rPr 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批准的其他业务。</a:t>
            </a:r>
            <a:endParaRPr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60045" algn="just" defTabSz="951865">
              <a:lnSpc>
                <a:spcPts val="2400"/>
              </a:lnSpc>
            </a:pP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四川分公司成立于2011年4月，2013年正式纳入省委省政府管理序列。在全省设立机构115家，其中市（州）中心支公司20家、区县支公司82家。</a:t>
            </a:r>
            <a:endParaRPr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60045" algn="just" defTabSz="951865">
              <a:lnSpc>
                <a:spcPts val="2400"/>
              </a:lnSpc>
            </a:pP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巴中市中心支公司成立于2015年1月13日，现设立通江、南江、平昌</a:t>
            </a:r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县支公司，现有员工6</a:t>
            </a:r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人。公司成立以来，始终围绕巴中市委、市人民政府的战略布局，充分发挥保险保障功能优势，为全市的经济社会发展保驾护航。</a:t>
            </a:r>
            <a:endParaRPr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ïsḷïḋè"/>
          <p:cNvGrpSpPr/>
          <p:nvPr/>
        </p:nvGrpSpPr>
        <p:grpSpPr>
          <a:xfrm>
            <a:off x="802640" y="4194175"/>
            <a:ext cx="3841115" cy="1409700"/>
            <a:chOff x="8750270" y="4724425"/>
            <a:chExt cx="3095318" cy="1409675"/>
          </a:xfrm>
        </p:grpSpPr>
        <p:sp>
          <p:nvSpPr>
            <p:cNvPr id="39" name="iṣḷïdê"/>
            <p:cNvSpPr txBox="1"/>
            <p:nvPr/>
          </p:nvSpPr>
          <p:spPr>
            <a:xfrm>
              <a:off x="8750270" y="4724425"/>
              <a:ext cx="3095318" cy="49527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defTabSz="913765">
                <a:buSzPct val="25000"/>
                <a:defRPr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1.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中国人寿保险（集团）公司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2" name="íṩḻiḑé"/>
            <p:cNvSpPr/>
            <p:nvPr/>
          </p:nvSpPr>
          <p:spPr bwMode="auto">
            <a:xfrm>
              <a:off x="8750270" y="5097163"/>
              <a:ext cx="3095318" cy="103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   </a:t>
              </a: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中国人寿保险（集团）公司属国家大型金融保险企业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拥有国内最大的寿险市场；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中国资本市场最大的机构投资者；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中国银行、中国工商银行的最大基础投资者，广发银行单一股东，南方电网的第二大股东；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“双世界500强”保险企业；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202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3</a:t>
              </a: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年品牌价值达人民币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4855.67</a:t>
              </a: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亿元。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43" name="íṧļiďe"/>
          <p:cNvGrpSpPr/>
          <p:nvPr/>
        </p:nvGrpSpPr>
        <p:grpSpPr>
          <a:xfrm>
            <a:off x="7569835" y="4194175"/>
            <a:ext cx="3763645" cy="1844040"/>
            <a:chOff x="8750270" y="4724425"/>
            <a:chExt cx="3095318" cy="1409675"/>
          </a:xfrm>
        </p:grpSpPr>
        <p:sp>
          <p:nvSpPr>
            <p:cNvPr id="44" name="ísļïdé"/>
            <p:cNvSpPr txBox="1"/>
            <p:nvPr/>
          </p:nvSpPr>
          <p:spPr>
            <a:xfrm>
              <a:off x="8750270" y="4724425"/>
              <a:ext cx="3095318" cy="49527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r" defTabSz="913765">
                <a:buSzPct val="25000"/>
                <a:defRPr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2.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中国人寿保险股份有限公司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5" name="ïşļîḓé"/>
            <p:cNvSpPr/>
            <p:nvPr/>
          </p:nvSpPr>
          <p:spPr bwMode="auto">
            <a:xfrm>
              <a:off x="8750270" y="5219700"/>
              <a:ext cx="309531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8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   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中国人寿保险（集团）公司所属核心成员，中国最大的人寿保险公司，中国寿险市场的领跑者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全球第一家在纽约、香港和上海三地上市的保险公司；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总市值位列全球上市寿险公司第1位；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国内A股市场的“保险第一股”。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cxnSp>
        <p:nvCxnSpPr>
          <p:cNvPr id="49" name="直接连接符 48"/>
          <p:cNvCxnSpPr/>
          <p:nvPr/>
        </p:nvCxnSpPr>
        <p:spPr>
          <a:xfrm>
            <a:off x="4643383" y="4441942"/>
            <a:ext cx="0" cy="116203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7569934" y="4441942"/>
            <a:ext cx="0" cy="116203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"/>
          <p:cNvSpPr/>
          <p:nvPr/>
        </p:nvSpPr>
        <p:spPr>
          <a:xfrm>
            <a:off x="1674495" y="835813"/>
            <a:ext cx="86264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中国人寿财险保持了规模效益协调发展，打破了财产保险经营常规模式，综合实力步入财产保险行业前列。国际权威评级机构穆迪对中国人寿财险的首次保险财务实力评级为“A1”，评级展望为“稳定”。</a:t>
            </a:r>
            <a:endParaRPr lang="zh-CN" altLang="en-US" sz="1200" dirty="0">
              <a:solidFill>
                <a:schemeClr val="tx1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33593" y="181649"/>
            <a:ext cx="4009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公司简介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—</a:t>
            </a:r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历史沿革</a:t>
            </a:r>
            <a:endParaRPr lang="zh-CN" altLang="en-US" sz="2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27" name="Group 116"/>
          <p:cNvGrpSpPr/>
          <p:nvPr/>
        </p:nvGrpSpPr>
        <p:grpSpPr>
          <a:xfrm>
            <a:off x="2078355" y="1610995"/>
            <a:ext cx="7842885" cy="2324100"/>
            <a:chOff x="0" y="0"/>
            <a:chExt cx="7962" cy="3530"/>
          </a:xfrm>
        </p:grpSpPr>
        <p:pic>
          <p:nvPicPr>
            <p:cNvPr id="20" name="图示 21"/>
            <p:cNvPicPr/>
            <p:nvPr/>
          </p:nvPicPr>
          <p:blipFill>
            <a:blip r:embed="rId1">
              <a:lum/>
            </a:blip>
            <a:stretch>
              <a:fillRect/>
            </a:stretch>
          </p:blipFill>
          <p:spPr>
            <a:xfrm>
              <a:off x="0" y="1036"/>
              <a:ext cx="7962" cy="24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图片 22"/>
            <p:cNvPicPr>
              <a:picLocks noChangeAspect="1"/>
            </p:cNvPicPr>
            <p:nvPr/>
          </p:nvPicPr>
          <p:blipFill>
            <a:blip r:embed="rId2">
              <a:lum/>
            </a:blip>
            <a:srcRect l="8780" t="14943" r="16171" b="15543"/>
            <a:stretch>
              <a:fillRect/>
            </a:stretch>
          </p:blipFill>
          <p:spPr>
            <a:xfrm>
              <a:off x="98" y="2010"/>
              <a:ext cx="706" cy="6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图片 23"/>
            <p:cNvPicPr>
              <a:picLocks noChangeAspect="1"/>
            </p:cNvPicPr>
            <p:nvPr/>
          </p:nvPicPr>
          <p:blipFill>
            <a:blip r:embed="rId3">
              <a:lum/>
            </a:blip>
            <a:srcRect l="8797" t="10526" r="9769" b="11842"/>
            <a:stretch>
              <a:fillRect/>
            </a:stretch>
          </p:blipFill>
          <p:spPr>
            <a:xfrm>
              <a:off x="1537" y="1777"/>
              <a:ext cx="762" cy="5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图片 29"/>
            <p:cNvPicPr>
              <a:picLocks noChangeAspect="1"/>
            </p:cNvPicPr>
            <p:nvPr/>
          </p:nvPicPr>
          <p:blipFill>
            <a:blip r:embed="rId4">
              <a:lum/>
            </a:blip>
            <a:stretch>
              <a:fillRect/>
            </a:stretch>
          </p:blipFill>
          <p:spPr>
            <a:xfrm>
              <a:off x="6659" y="0"/>
              <a:ext cx="1089" cy="10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图片 29"/>
            <p:cNvPicPr>
              <a:picLocks noChangeAspect="1"/>
            </p:cNvPicPr>
            <p:nvPr/>
          </p:nvPicPr>
          <p:blipFill>
            <a:blip r:embed="rId4">
              <a:lum/>
            </a:blip>
            <a:stretch>
              <a:fillRect/>
            </a:stretch>
          </p:blipFill>
          <p:spPr>
            <a:xfrm>
              <a:off x="5395" y="474"/>
              <a:ext cx="938" cy="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图片 29"/>
            <p:cNvPicPr>
              <a:picLocks noChangeAspect="1"/>
            </p:cNvPicPr>
            <p:nvPr/>
          </p:nvPicPr>
          <p:blipFill>
            <a:blip r:embed="rId4">
              <a:lum/>
            </a:blip>
            <a:stretch>
              <a:fillRect/>
            </a:stretch>
          </p:blipFill>
          <p:spPr>
            <a:xfrm>
              <a:off x="4075" y="805"/>
              <a:ext cx="938" cy="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图片 29"/>
            <p:cNvPicPr>
              <a:picLocks noChangeAspect="1"/>
            </p:cNvPicPr>
            <p:nvPr/>
          </p:nvPicPr>
          <p:blipFill>
            <a:blip r:embed="rId4">
              <a:lum/>
            </a:blip>
            <a:stretch>
              <a:fillRect/>
            </a:stretch>
          </p:blipFill>
          <p:spPr>
            <a:xfrm>
              <a:off x="2728" y="1151"/>
              <a:ext cx="938" cy="8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组合 4"/>
          <p:cNvGrpSpPr/>
          <p:nvPr/>
        </p:nvGrpSpPr>
        <p:grpSpPr>
          <a:xfrm>
            <a:off x="4851400" y="4260215"/>
            <a:ext cx="2495550" cy="1405255"/>
            <a:chOff x="7683" y="2973"/>
            <a:chExt cx="3930" cy="2213"/>
          </a:xfrm>
        </p:grpSpPr>
        <p:sp>
          <p:nvSpPr>
            <p:cNvPr id="6" name="îslïďé"/>
            <p:cNvSpPr/>
            <p:nvPr/>
          </p:nvSpPr>
          <p:spPr>
            <a:xfrm>
              <a:off x="7683" y="2978"/>
              <a:ext cx="2209" cy="2209"/>
            </a:xfrm>
            <a:prstGeom prst="ellipse">
              <a:avLst/>
            </a:prstGeom>
            <a:solidFill>
              <a:srgbClr val="93281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id-ID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" name="îṣ1íḑè"/>
            <p:cNvSpPr/>
            <p:nvPr/>
          </p:nvSpPr>
          <p:spPr>
            <a:xfrm>
              <a:off x="9405" y="2973"/>
              <a:ext cx="2209" cy="2209"/>
            </a:xfrm>
            <a:prstGeom prst="ellipse">
              <a:avLst/>
            </a:prstGeom>
            <a:solidFill>
              <a:srgbClr val="93281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id-ID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241290" y="4725035"/>
            <a:ext cx="176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我们的股东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2175" y="3342005"/>
            <a:ext cx="1906905" cy="26308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840" y="3342640"/>
            <a:ext cx="1913890" cy="263080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878705" y="1887855"/>
            <a:ext cx="2495550" cy="1405255"/>
            <a:chOff x="7683" y="2973"/>
            <a:chExt cx="3930" cy="2213"/>
          </a:xfrm>
        </p:grpSpPr>
        <p:sp>
          <p:nvSpPr>
            <p:cNvPr id="9" name="îslïďé"/>
            <p:cNvSpPr/>
            <p:nvPr/>
          </p:nvSpPr>
          <p:spPr>
            <a:xfrm>
              <a:off x="7683" y="2978"/>
              <a:ext cx="2209" cy="2209"/>
            </a:xfrm>
            <a:prstGeom prst="ellipse">
              <a:avLst/>
            </a:prstGeom>
            <a:solidFill>
              <a:srgbClr val="93281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id-ID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" name="îṣ1íḑè"/>
            <p:cNvSpPr/>
            <p:nvPr/>
          </p:nvSpPr>
          <p:spPr>
            <a:xfrm>
              <a:off x="9405" y="2973"/>
              <a:ext cx="2209" cy="2209"/>
            </a:xfrm>
            <a:prstGeom prst="ellipse">
              <a:avLst/>
            </a:prstGeom>
            <a:solidFill>
              <a:srgbClr val="93281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1" name="iṥľide"/>
          <p:cNvSpPr/>
          <p:nvPr/>
        </p:nvSpPr>
        <p:spPr>
          <a:xfrm>
            <a:off x="3281262" y="3224460"/>
            <a:ext cx="1093640" cy="1093642"/>
          </a:xfrm>
          <a:prstGeom prst="ellipse">
            <a:avLst/>
          </a:prstGeom>
          <a:solidFill>
            <a:srgbClr val="9228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No1</a:t>
            </a:r>
            <a:endParaRPr lang="id-ID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5" name="íşļíde"/>
          <p:cNvSpPr/>
          <p:nvPr/>
        </p:nvSpPr>
        <p:spPr>
          <a:xfrm>
            <a:off x="7879055" y="3224460"/>
            <a:ext cx="1093640" cy="1093642"/>
          </a:xfrm>
          <a:prstGeom prst="ellipse">
            <a:avLst/>
          </a:prstGeom>
          <a:solidFill>
            <a:srgbClr val="9228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No2</a:t>
            </a:r>
            <a:endParaRPr lang="id-ID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6" name="í$líde"/>
          <p:cNvSpPr/>
          <p:nvPr/>
        </p:nvSpPr>
        <p:spPr>
          <a:xfrm>
            <a:off x="2003213" y="2549291"/>
            <a:ext cx="744037" cy="744039"/>
          </a:xfrm>
          <a:prstGeom prst="ellipse">
            <a:avLst/>
          </a:prstGeom>
          <a:noFill/>
          <a:ln w="19050">
            <a:solidFill>
              <a:srgbClr val="3F649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7" name="iṧľiďê"/>
          <p:cNvSpPr/>
          <p:nvPr/>
        </p:nvSpPr>
        <p:spPr>
          <a:xfrm>
            <a:off x="9506706" y="2546541"/>
            <a:ext cx="744037" cy="744039"/>
          </a:xfrm>
          <a:prstGeom prst="ellipse">
            <a:avLst/>
          </a:prstGeom>
          <a:noFill/>
          <a:ln w="19050">
            <a:solidFill>
              <a:srgbClr val="3F649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8" name="íṡľïḑê"/>
          <p:cNvSpPr/>
          <p:nvPr/>
        </p:nvSpPr>
        <p:spPr>
          <a:xfrm>
            <a:off x="2227313" y="2773392"/>
            <a:ext cx="295836" cy="295836"/>
          </a:xfrm>
          <a:prstGeom prst="ellipse">
            <a:avLst/>
          </a:prstGeom>
          <a:solidFill>
            <a:srgbClr val="922822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2" name="îṣḷïdê"/>
          <p:cNvSpPr/>
          <p:nvPr/>
        </p:nvSpPr>
        <p:spPr>
          <a:xfrm>
            <a:off x="9730806" y="2770642"/>
            <a:ext cx="295836" cy="295836"/>
          </a:xfrm>
          <a:prstGeom prst="ellipse">
            <a:avLst/>
          </a:prstGeom>
          <a:solidFill>
            <a:srgbClr val="922822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cxnSp>
        <p:nvCxnSpPr>
          <p:cNvPr id="23" name="直接连接符 22"/>
          <p:cNvCxnSpPr>
            <a:stCxn id="9" idx="3"/>
            <a:endCxn id="11" idx="6"/>
          </p:cNvCxnSpPr>
          <p:nvPr/>
        </p:nvCxnSpPr>
        <p:spPr>
          <a:xfrm flipH="1">
            <a:off x="4374829" y="3088261"/>
            <a:ext cx="709930" cy="68326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2" idx="5"/>
            <a:endCxn id="15" idx="2"/>
          </p:cNvCxnSpPr>
          <p:nvPr/>
        </p:nvCxnSpPr>
        <p:spPr>
          <a:xfrm>
            <a:off x="7169197" y="3085086"/>
            <a:ext cx="709930" cy="68643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15" idx="6"/>
            <a:endCxn id="17" idx="3"/>
          </p:cNvCxnSpPr>
          <p:nvPr/>
        </p:nvCxnSpPr>
        <p:spPr>
          <a:xfrm flipV="1">
            <a:off x="8972695" y="3181618"/>
            <a:ext cx="642973" cy="58966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>
            <a:stCxn id="11" idx="2"/>
            <a:endCxn id="16" idx="5"/>
          </p:cNvCxnSpPr>
          <p:nvPr/>
        </p:nvCxnSpPr>
        <p:spPr>
          <a:xfrm flipH="1" flipV="1">
            <a:off x="2638288" y="3184368"/>
            <a:ext cx="642974" cy="58691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ïsḷïḋè"/>
          <p:cNvGrpSpPr/>
          <p:nvPr/>
        </p:nvGrpSpPr>
        <p:grpSpPr>
          <a:xfrm>
            <a:off x="887947" y="4087625"/>
            <a:ext cx="3095318" cy="1409675"/>
            <a:chOff x="8750270" y="4724425"/>
            <a:chExt cx="3095318" cy="1409675"/>
          </a:xfrm>
        </p:grpSpPr>
        <p:sp>
          <p:nvSpPr>
            <p:cNvPr id="39" name="iṣḷïdê"/>
            <p:cNvSpPr txBox="1"/>
            <p:nvPr/>
          </p:nvSpPr>
          <p:spPr>
            <a:xfrm>
              <a:off x="8750270" y="4724425"/>
              <a:ext cx="3095318" cy="49527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defTabSz="913765">
                <a:buSzPct val="25000"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人员组成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2" name="íṩḻiḑé"/>
            <p:cNvSpPr/>
            <p:nvPr/>
          </p:nvSpPr>
          <p:spPr bwMode="auto">
            <a:xfrm>
              <a:off x="8750270" y="5219700"/>
              <a:ext cx="309531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       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公司共组建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14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人小组成员，包含有管理团队成员、产品部门、业务发展和理赔服务以及各县支公司负责参与。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43" name="íṧļiďe"/>
          <p:cNvGrpSpPr/>
          <p:nvPr/>
        </p:nvGrpSpPr>
        <p:grpSpPr>
          <a:xfrm>
            <a:off x="8237924" y="4052065"/>
            <a:ext cx="3095318" cy="1409675"/>
            <a:chOff x="8750270" y="4724425"/>
            <a:chExt cx="3095318" cy="1409675"/>
          </a:xfrm>
        </p:grpSpPr>
        <p:sp>
          <p:nvSpPr>
            <p:cNvPr id="44" name="ísļïdé"/>
            <p:cNvSpPr txBox="1"/>
            <p:nvPr/>
          </p:nvSpPr>
          <p:spPr>
            <a:xfrm>
              <a:off x="8750270" y="4724425"/>
              <a:ext cx="3095318" cy="49527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r" defTabSz="913765">
                <a:buSzPct val="25000"/>
                <a:defRPr/>
              </a:pPr>
              <a:r>
                <a:rPr 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团队架构</a:t>
              </a:r>
              <a:endPara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5" name="ïşļîḓé"/>
            <p:cNvSpPr/>
            <p:nvPr/>
          </p:nvSpPr>
          <p:spPr bwMode="auto">
            <a:xfrm>
              <a:off x="8750270" y="5219700"/>
              <a:ext cx="309531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    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 </a:t>
              </a:r>
              <a:r>
                <a:rPr 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公司专门成立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“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智改数转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”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项目团队，下设领导小组、产品创新小组、执行服务小组和理赔服务小组。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cxnSp>
        <p:nvCxnSpPr>
          <p:cNvPr id="49" name="直接连接符 48"/>
          <p:cNvCxnSpPr/>
          <p:nvPr/>
        </p:nvCxnSpPr>
        <p:spPr>
          <a:xfrm>
            <a:off x="4179833" y="4441942"/>
            <a:ext cx="0" cy="116203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8061424" y="4441942"/>
            <a:ext cx="0" cy="116203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"/>
          <p:cNvSpPr/>
          <p:nvPr/>
        </p:nvSpPr>
        <p:spPr>
          <a:xfrm>
            <a:off x="753745" y="918210"/>
            <a:ext cx="10579735" cy="124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 </a:t>
            </a:r>
            <a:r>
              <a:rPr lang="en-US" altLang="zh-CN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</a:t>
            </a: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中国人寿财险</a:t>
            </a:r>
            <a:r>
              <a:rPr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积极探索创新金融支持“专精特新”发展路径，强化保险专业服务，完善金融服务产品体系，充分发挥综合金融优势，</a:t>
            </a:r>
            <a:r>
              <a:rPr lang="zh-CN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特别是在全省启动</a:t>
            </a:r>
            <a:r>
              <a:rPr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“智改数转”</a:t>
            </a:r>
            <a:r>
              <a:rPr lang="zh-CN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工作以来，公司积极组建专门团队，集中攻坚和探索创新符合当地金融产品，</a:t>
            </a:r>
            <a:r>
              <a:rPr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为巴中企业营造良好发展环境，助力企业产业链固链、补链、强链，全面提升发展质量水平；打造服务实体经济的国寿财险巴中特色，增强与政府、重点企业、银行的合作关系，拓宽合作范围，丰富合作内涵，提升合作凝聚力。</a:t>
            </a:r>
            <a:endParaRPr sz="1200" dirty="0">
              <a:solidFill>
                <a:schemeClr val="tx1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61915" y="2355215"/>
            <a:ext cx="2026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市级框架协议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3593" y="181649"/>
            <a:ext cx="4009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公司简介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—</a:t>
            </a:r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核心团队</a:t>
            </a:r>
            <a:endParaRPr lang="zh-CN" altLang="en-US" sz="2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4445"/>
            <a:ext cx="12191365" cy="6852920"/>
          </a:xfrm>
          <a:prstGeom prst="rect">
            <a:avLst/>
          </a:prstGeom>
          <a:solidFill>
            <a:srgbClr val="920B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8255" y="4848225"/>
            <a:ext cx="12199620" cy="2000250"/>
          </a:xfrm>
          <a:prstGeom prst="rect">
            <a:avLst/>
          </a:prstGeom>
        </p:spPr>
      </p:pic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2341880" y="1910715"/>
            <a:ext cx="2341880" cy="2341880"/>
          </a:xfrm>
          <a:prstGeom prst="ellipse">
            <a:avLst/>
          </a:prstGeom>
          <a:solidFill>
            <a:srgbClr val="EAC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818631" y="2716879"/>
            <a:ext cx="4787851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产品介绍</a:t>
            </a:r>
            <a:endParaRPr kumimoji="1"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501265" y="2070735"/>
            <a:ext cx="2022475" cy="2022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2943225" y="2517775"/>
            <a:ext cx="130556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000" b="1">
                <a:solidFill>
                  <a:srgbClr val="920B0C"/>
                </a:solidFill>
                <a:latin typeface="思源黑体 CN Light" panose="020B0300000000000000" charset="-122"/>
                <a:ea typeface="思源黑体 CN Light" panose="020B0300000000000000" charset="-122"/>
              </a:rPr>
              <a:t>02</a:t>
            </a:r>
            <a:endParaRPr lang="en-US" altLang="zh-CN" sz="7000" b="1">
              <a:solidFill>
                <a:srgbClr val="920B0C"/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pic>
        <p:nvPicPr>
          <p:cNvPr id="6" name="图片 5" descr="未标题-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015095" y="181610"/>
            <a:ext cx="2764790" cy="37338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"/>
          <p:cNvSpPr/>
          <p:nvPr/>
        </p:nvSpPr>
        <p:spPr>
          <a:xfrm>
            <a:off x="1327157" y="1701241"/>
            <a:ext cx="679975" cy="494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93" y="13692"/>
                </a:moveTo>
                <a:lnTo>
                  <a:pt x="10114" y="15237"/>
                </a:lnTo>
                <a:cubicBezTo>
                  <a:pt x="10458" y="15355"/>
                  <a:pt x="11518" y="15826"/>
                  <a:pt x="11675" y="14955"/>
                </a:cubicBezTo>
                <a:cubicBezTo>
                  <a:pt x="11839" y="14046"/>
                  <a:pt x="10737" y="13811"/>
                  <a:pt x="10393" y="13692"/>
                </a:cubicBezTo>
                <a:moveTo>
                  <a:pt x="12834" y="12706"/>
                </a:moveTo>
                <a:cubicBezTo>
                  <a:pt x="12767" y="13329"/>
                  <a:pt x="12517" y="13631"/>
                  <a:pt x="12186" y="13737"/>
                </a:cubicBezTo>
                <a:cubicBezTo>
                  <a:pt x="12641" y="14064"/>
                  <a:pt x="12873" y="14567"/>
                  <a:pt x="12652" y="15439"/>
                </a:cubicBezTo>
                <a:cubicBezTo>
                  <a:pt x="12378" y="16521"/>
                  <a:pt x="11728" y="16613"/>
                  <a:pt x="10863" y="16386"/>
                </a:cubicBezTo>
                <a:lnTo>
                  <a:pt x="10653" y="17550"/>
                </a:lnTo>
                <a:lnTo>
                  <a:pt x="10147" y="17375"/>
                </a:lnTo>
                <a:lnTo>
                  <a:pt x="10354" y="16227"/>
                </a:lnTo>
                <a:cubicBezTo>
                  <a:pt x="10222" y="16182"/>
                  <a:pt x="10088" y="16133"/>
                  <a:pt x="9950" y="16081"/>
                </a:cubicBezTo>
                <a:lnTo>
                  <a:pt x="9741" y="17235"/>
                </a:lnTo>
                <a:lnTo>
                  <a:pt x="9235" y="17061"/>
                </a:lnTo>
                <a:lnTo>
                  <a:pt x="9445" y="15894"/>
                </a:lnTo>
                <a:cubicBezTo>
                  <a:pt x="9326" y="15852"/>
                  <a:pt x="9206" y="15808"/>
                  <a:pt x="9083" y="15765"/>
                </a:cubicBezTo>
                <a:lnTo>
                  <a:pt x="8424" y="15538"/>
                </a:lnTo>
                <a:lnTo>
                  <a:pt x="8675" y="14735"/>
                </a:lnTo>
                <a:cubicBezTo>
                  <a:pt x="8675" y="14735"/>
                  <a:pt x="9049" y="14872"/>
                  <a:pt x="9044" y="14862"/>
                </a:cubicBezTo>
                <a:cubicBezTo>
                  <a:pt x="9187" y="14911"/>
                  <a:pt x="9251" y="14781"/>
                  <a:pt x="9276" y="14695"/>
                </a:cubicBezTo>
                <a:lnTo>
                  <a:pt x="9608" y="12855"/>
                </a:lnTo>
                <a:cubicBezTo>
                  <a:pt x="9626" y="12862"/>
                  <a:pt x="9645" y="12868"/>
                  <a:pt x="9661" y="12874"/>
                </a:cubicBezTo>
                <a:cubicBezTo>
                  <a:pt x="9641" y="12862"/>
                  <a:pt x="9623" y="12855"/>
                  <a:pt x="9609" y="12850"/>
                </a:cubicBezTo>
                <a:lnTo>
                  <a:pt x="9845" y="11537"/>
                </a:lnTo>
                <a:cubicBezTo>
                  <a:pt x="9852" y="11388"/>
                  <a:pt x="9814" y="11200"/>
                  <a:pt x="9609" y="11129"/>
                </a:cubicBezTo>
                <a:cubicBezTo>
                  <a:pt x="9617" y="11121"/>
                  <a:pt x="9241" y="11002"/>
                  <a:pt x="9241" y="11002"/>
                </a:cubicBezTo>
                <a:lnTo>
                  <a:pt x="9376" y="10253"/>
                </a:lnTo>
                <a:lnTo>
                  <a:pt x="10075" y="10494"/>
                </a:lnTo>
                <a:lnTo>
                  <a:pt x="10074" y="10498"/>
                </a:lnTo>
                <a:cubicBezTo>
                  <a:pt x="10180" y="10534"/>
                  <a:pt x="10288" y="10569"/>
                  <a:pt x="10398" y="10603"/>
                </a:cubicBezTo>
                <a:lnTo>
                  <a:pt x="10606" y="9451"/>
                </a:lnTo>
                <a:lnTo>
                  <a:pt x="11113" y="9626"/>
                </a:lnTo>
                <a:lnTo>
                  <a:pt x="10909" y="10755"/>
                </a:lnTo>
                <a:cubicBezTo>
                  <a:pt x="11045" y="10798"/>
                  <a:pt x="11182" y="10842"/>
                  <a:pt x="11316" y="10887"/>
                </a:cubicBezTo>
                <a:lnTo>
                  <a:pt x="11518" y="9765"/>
                </a:lnTo>
                <a:lnTo>
                  <a:pt x="12025" y="9940"/>
                </a:lnTo>
                <a:lnTo>
                  <a:pt x="11817" y="11093"/>
                </a:lnTo>
                <a:cubicBezTo>
                  <a:pt x="12457" y="11398"/>
                  <a:pt x="12926" y="11855"/>
                  <a:pt x="12834" y="12706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2"/>
                  <a:pt x="8631" y="18900"/>
                  <a:pt x="10800" y="18900"/>
                </a:cubicBezTo>
                <a:cubicBezTo>
                  <a:pt x="12969" y="18900"/>
                  <a:pt x="14727" y="16482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2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2"/>
                  <a:pt x="5671" y="8100"/>
                  <a:pt x="54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3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3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10773" y="11584"/>
                </a:moveTo>
                <a:lnTo>
                  <a:pt x="10520" y="12985"/>
                </a:lnTo>
                <a:cubicBezTo>
                  <a:pt x="10807" y="13084"/>
                  <a:pt x="11689" y="13487"/>
                  <a:pt x="11832" y="12694"/>
                </a:cubicBezTo>
                <a:cubicBezTo>
                  <a:pt x="11981" y="11867"/>
                  <a:pt x="11059" y="11683"/>
                  <a:pt x="10773" y="11584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5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5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</a:path>
            </a:pathLst>
          </a:custGeom>
          <a:solidFill>
            <a:srgbClr val="B50C0D"/>
          </a:solidFill>
          <a:ln w="12700">
            <a:noFill/>
            <a:miter lim="400000"/>
          </a:ln>
        </p:spPr>
        <p:txBody>
          <a:bodyPr lIns="76200" tIns="76200" rIns="76200" bIns="76200" anchor="ctr"/>
          <a:lstStyle/>
          <a:p>
            <a:pPr algn="l" defTabSz="914400" rtl="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600" kern="12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" name="Shape"/>
          <p:cNvSpPr/>
          <p:nvPr/>
        </p:nvSpPr>
        <p:spPr>
          <a:xfrm>
            <a:off x="3518749" y="1515794"/>
            <a:ext cx="679975" cy="679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5" y="14727"/>
                </a:moveTo>
                <a:lnTo>
                  <a:pt x="17294" y="12764"/>
                </a:lnTo>
                <a:lnTo>
                  <a:pt x="19843" y="12764"/>
                </a:lnTo>
                <a:lnTo>
                  <a:pt x="19406" y="14727"/>
                </a:lnTo>
                <a:cubicBezTo>
                  <a:pt x="19406" y="14727"/>
                  <a:pt x="17075" y="14727"/>
                  <a:pt x="17075" y="14727"/>
                </a:cubicBezTo>
                <a:close/>
                <a:moveTo>
                  <a:pt x="18752" y="17673"/>
                </a:moveTo>
                <a:lnTo>
                  <a:pt x="16748" y="17673"/>
                </a:lnTo>
                <a:lnTo>
                  <a:pt x="16967" y="15709"/>
                </a:lnTo>
                <a:lnTo>
                  <a:pt x="19188" y="15709"/>
                </a:lnTo>
                <a:cubicBezTo>
                  <a:pt x="19188" y="15709"/>
                  <a:pt x="18752" y="17673"/>
                  <a:pt x="18752" y="17673"/>
                </a:cubicBezTo>
                <a:close/>
                <a:moveTo>
                  <a:pt x="17673" y="20618"/>
                </a:moveTo>
                <a:cubicBezTo>
                  <a:pt x="17131" y="20618"/>
                  <a:pt x="16691" y="20179"/>
                  <a:pt x="16691" y="19636"/>
                </a:cubicBezTo>
                <a:cubicBezTo>
                  <a:pt x="16691" y="19095"/>
                  <a:pt x="17131" y="18655"/>
                  <a:pt x="17673" y="18655"/>
                </a:cubicBezTo>
                <a:cubicBezTo>
                  <a:pt x="18215" y="18655"/>
                  <a:pt x="18655" y="19095"/>
                  <a:pt x="18655" y="19636"/>
                </a:cubicBezTo>
                <a:cubicBezTo>
                  <a:pt x="18655" y="20179"/>
                  <a:pt x="18215" y="20618"/>
                  <a:pt x="17673" y="20618"/>
                </a:cubicBezTo>
                <a:moveTo>
                  <a:pt x="16415" y="11782"/>
                </a:moveTo>
                <a:lnTo>
                  <a:pt x="13745" y="11782"/>
                </a:lnTo>
                <a:lnTo>
                  <a:pt x="13745" y="9818"/>
                </a:lnTo>
                <a:lnTo>
                  <a:pt x="16633" y="9818"/>
                </a:lnTo>
                <a:cubicBezTo>
                  <a:pt x="16633" y="9818"/>
                  <a:pt x="16415" y="11782"/>
                  <a:pt x="16415" y="11782"/>
                </a:cubicBezTo>
                <a:close/>
                <a:moveTo>
                  <a:pt x="16088" y="14727"/>
                </a:moveTo>
                <a:lnTo>
                  <a:pt x="13745" y="14727"/>
                </a:lnTo>
                <a:lnTo>
                  <a:pt x="13745" y="12764"/>
                </a:lnTo>
                <a:lnTo>
                  <a:pt x="16306" y="12764"/>
                </a:lnTo>
                <a:cubicBezTo>
                  <a:pt x="16306" y="12764"/>
                  <a:pt x="16088" y="14727"/>
                  <a:pt x="16088" y="14727"/>
                </a:cubicBezTo>
                <a:close/>
                <a:moveTo>
                  <a:pt x="15761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5979" y="15709"/>
                </a:lnTo>
                <a:cubicBezTo>
                  <a:pt x="15979" y="15709"/>
                  <a:pt x="15761" y="17673"/>
                  <a:pt x="15761" y="17673"/>
                </a:cubicBezTo>
                <a:close/>
                <a:moveTo>
                  <a:pt x="12764" y="11782"/>
                </a:moveTo>
                <a:lnTo>
                  <a:pt x="10094" y="11782"/>
                </a:lnTo>
                <a:lnTo>
                  <a:pt x="9876" y="9818"/>
                </a:lnTo>
                <a:lnTo>
                  <a:pt x="12764" y="9818"/>
                </a:lnTo>
                <a:cubicBezTo>
                  <a:pt x="12764" y="9818"/>
                  <a:pt x="12764" y="11782"/>
                  <a:pt x="12764" y="11782"/>
                </a:cubicBezTo>
                <a:close/>
                <a:moveTo>
                  <a:pt x="12764" y="14727"/>
                </a:moveTo>
                <a:lnTo>
                  <a:pt x="10421" y="14727"/>
                </a:lnTo>
                <a:lnTo>
                  <a:pt x="10203" y="12764"/>
                </a:lnTo>
                <a:lnTo>
                  <a:pt x="12764" y="12764"/>
                </a:lnTo>
                <a:cubicBezTo>
                  <a:pt x="12764" y="12764"/>
                  <a:pt x="12764" y="14727"/>
                  <a:pt x="12764" y="14727"/>
                </a:cubicBezTo>
                <a:close/>
                <a:moveTo>
                  <a:pt x="12764" y="17673"/>
                </a:moveTo>
                <a:lnTo>
                  <a:pt x="10748" y="17673"/>
                </a:lnTo>
                <a:lnTo>
                  <a:pt x="10531" y="15709"/>
                </a:lnTo>
                <a:lnTo>
                  <a:pt x="12764" y="15709"/>
                </a:lnTo>
                <a:cubicBezTo>
                  <a:pt x="12764" y="15709"/>
                  <a:pt x="12764" y="17673"/>
                  <a:pt x="12764" y="17673"/>
                </a:cubicBezTo>
                <a:close/>
                <a:moveTo>
                  <a:pt x="8836" y="20618"/>
                </a:moveTo>
                <a:cubicBezTo>
                  <a:pt x="8294" y="20618"/>
                  <a:pt x="7855" y="20179"/>
                  <a:pt x="7855" y="19636"/>
                </a:cubicBezTo>
                <a:cubicBezTo>
                  <a:pt x="7855" y="19095"/>
                  <a:pt x="8294" y="18655"/>
                  <a:pt x="8836" y="18655"/>
                </a:cubicBezTo>
                <a:cubicBezTo>
                  <a:pt x="9379" y="18655"/>
                  <a:pt x="9818" y="19095"/>
                  <a:pt x="9818" y="19636"/>
                </a:cubicBezTo>
                <a:cubicBezTo>
                  <a:pt x="9818" y="20179"/>
                  <a:pt x="9379" y="20618"/>
                  <a:pt x="8836" y="20618"/>
                </a:cubicBezTo>
                <a:moveTo>
                  <a:pt x="7213" y="15709"/>
                </a:moveTo>
                <a:lnTo>
                  <a:pt x="9543" y="15709"/>
                </a:lnTo>
                <a:lnTo>
                  <a:pt x="9761" y="17673"/>
                </a:lnTo>
                <a:lnTo>
                  <a:pt x="7740" y="17673"/>
                </a:lnTo>
                <a:cubicBezTo>
                  <a:pt x="7740" y="17673"/>
                  <a:pt x="7213" y="15709"/>
                  <a:pt x="7213" y="15709"/>
                </a:cubicBezTo>
                <a:close/>
                <a:moveTo>
                  <a:pt x="6950" y="14727"/>
                </a:moveTo>
                <a:lnTo>
                  <a:pt x="6423" y="12764"/>
                </a:lnTo>
                <a:lnTo>
                  <a:pt x="9215" y="12764"/>
                </a:lnTo>
                <a:lnTo>
                  <a:pt x="9434" y="14727"/>
                </a:lnTo>
                <a:cubicBezTo>
                  <a:pt x="9434" y="14727"/>
                  <a:pt x="6950" y="14727"/>
                  <a:pt x="6950" y="14727"/>
                </a:cubicBezTo>
                <a:close/>
                <a:moveTo>
                  <a:pt x="5633" y="9818"/>
                </a:moveTo>
                <a:lnTo>
                  <a:pt x="8888" y="9818"/>
                </a:lnTo>
                <a:lnTo>
                  <a:pt x="9106" y="11782"/>
                </a:lnTo>
                <a:lnTo>
                  <a:pt x="6160" y="11782"/>
                </a:lnTo>
                <a:cubicBezTo>
                  <a:pt x="6160" y="11782"/>
                  <a:pt x="5633" y="9818"/>
                  <a:pt x="5633" y="9818"/>
                </a:cubicBezTo>
                <a:close/>
                <a:moveTo>
                  <a:pt x="17621" y="9818"/>
                </a:moveTo>
                <a:lnTo>
                  <a:pt x="20497" y="9818"/>
                </a:lnTo>
                <a:lnTo>
                  <a:pt x="20061" y="11782"/>
                </a:lnTo>
                <a:lnTo>
                  <a:pt x="17403" y="11782"/>
                </a:lnTo>
                <a:cubicBezTo>
                  <a:pt x="17403" y="11782"/>
                  <a:pt x="17621" y="9818"/>
                  <a:pt x="17621" y="9818"/>
                </a:cubicBezTo>
                <a:close/>
                <a:moveTo>
                  <a:pt x="19619" y="18282"/>
                </a:moveTo>
                <a:lnTo>
                  <a:pt x="19622" y="18283"/>
                </a:lnTo>
                <a:lnTo>
                  <a:pt x="21586" y="9447"/>
                </a:lnTo>
                <a:lnTo>
                  <a:pt x="21577" y="9444"/>
                </a:lnTo>
                <a:cubicBezTo>
                  <a:pt x="21586" y="9406"/>
                  <a:pt x="21600" y="9369"/>
                  <a:pt x="21600" y="9327"/>
                </a:cubicBezTo>
                <a:cubicBezTo>
                  <a:pt x="21600" y="9056"/>
                  <a:pt x="21380" y="8836"/>
                  <a:pt x="21109" y="8836"/>
                </a:cubicBezTo>
                <a:lnTo>
                  <a:pt x="5370" y="8836"/>
                </a:lnTo>
                <a:lnTo>
                  <a:pt x="4674" y="6241"/>
                </a:lnTo>
                <a:lnTo>
                  <a:pt x="4667" y="6243"/>
                </a:lnTo>
                <a:cubicBezTo>
                  <a:pt x="4606" y="6041"/>
                  <a:pt x="4425" y="5891"/>
                  <a:pt x="4203" y="5891"/>
                </a:cubicBezTo>
                <a:lnTo>
                  <a:pt x="491" y="5891"/>
                </a:lnTo>
                <a:cubicBezTo>
                  <a:pt x="220" y="5891"/>
                  <a:pt x="0" y="6110"/>
                  <a:pt x="0" y="6382"/>
                </a:cubicBezTo>
                <a:cubicBezTo>
                  <a:pt x="0" y="6653"/>
                  <a:pt x="220" y="6873"/>
                  <a:pt x="491" y="6873"/>
                </a:cubicBezTo>
                <a:lnTo>
                  <a:pt x="3827" y="6873"/>
                </a:lnTo>
                <a:lnTo>
                  <a:pt x="6893" y="18305"/>
                </a:lnTo>
                <a:lnTo>
                  <a:pt x="6894" y="18305"/>
                </a:lnTo>
                <a:cubicBezTo>
                  <a:pt x="6936" y="18443"/>
                  <a:pt x="7037" y="18555"/>
                  <a:pt x="7168" y="18613"/>
                </a:cubicBezTo>
                <a:cubicBezTo>
                  <a:pt x="6984" y="18912"/>
                  <a:pt x="6873" y="19260"/>
                  <a:pt x="6873" y="19636"/>
                </a:cubicBezTo>
                <a:cubicBezTo>
                  <a:pt x="6873" y="20721"/>
                  <a:pt x="7752" y="21600"/>
                  <a:pt x="8836" y="21600"/>
                </a:cubicBezTo>
                <a:cubicBezTo>
                  <a:pt x="9921" y="21600"/>
                  <a:pt x="10800" y="20721"/>
                  <a:pt x="10800" y="19636"/>
                </a:cubicBezTo>
                <a:cubicBezTo>
                  <a:pt x="10800" y="19277"/>
                  <a:pt x="10696" y="18945"/>
                  <a:pt x="10528" y="18655"/>
                </a:cubicBezTo>
                <a:lnTo>
                  <a:pt x="15981" y="18655"/>
                </a:lnTo>
                <a:cubicBezTo>
                  <a:pt x="15813" y="18945"/>
                  <a:pt x="15709" y="19277"/>
                  <a:pt x="15709" y="19636"/>
                </a:cubicBezTo>
                <a:cubicBezTo>
                  <a:pt x="15709" y="20721"/>
                  <a:pt x="16588" y="21600"/>
                  <a:pt x="17673" y="21600"/>
                </a:cubicBezTo>
                <a:cubicBezTo>
                  <a:pt x="18757" y="21600"/>
                  <a:pt x="19636" y="20721"/>
                  <a:pt x="19636" y="19636"/>
                </a:cubicBezTo>
                <a:cubicBezTo>
                  <a:pt x="19636" y="19260"/>
                  <a:pt x="19525" y="18912"/>
                  <a:pt x="19341" y="18613"/>
                </a:cubicBezTo>
                <a:cubicBezTo>
                  <a:pt x="19479" y="18552"/>
                  <a:pt x="19581" y="18430"/>
                  <a:pt x="19619" y="18282"/>
                </a:cubicBezTo>
                <a:moveTo>
                  <a:pt x="12907" y="7711"/>
                </a:moveTo>
                <a:cubicBezTo>
                  <a:pt x="12996" y="7800"/>
                  <a:pt x="13119" y="7855"/>
                  <a:pt x="13255" y="7855"/>
                </a:cubicBezTo>
                <a:cubicBezTo>
                  <a:pt x="13390" y="7855"/>
                  <a:pt x="13513" y="7800"/>
                  <a:pt x="13602" y="7711"/>
                </a:cubicBezTo>
                <a:lnTo>
                  <a:pt x="15565" y="5747"/>
                </a:lnTo>
                <a:cubicBezTo>
                  <a:pt x="15654" y="5658"/>
                  <a:pt x="15709" y="5536"/>
                  <a:pt x="15709" y="5400"/>
                </a:cubicBezTo>
                <a:cubicBezTo>
                  <a:pt x="15709" y="5129"/>
                  <a:pt x="15490" y="4910"/>
                  <a:pt x="15218" y="4910"/>
                </a:cubicBezTo>
                <a:cubicBezTo>
                  <a:pt x="15083" y="4910"/>
                  <a:pt x="14960" y="4964"/>
                  <a:pt x="14871" y="5053"/>
                </a:cubicBezTo>
                <a:lnTo>
                  <a:pt x="13745" y="6179"/>
                </a:lnTo>
                <a:lnTo>
                  <a:pt x="13745" y="491"/>
                </a:lnTo>
                <a:lnTo>
                  <a:pt x="13745" y="491"/>
                </a:lnTo>
                <a:cubicBezTo>
                  <a:pt x="13745" y="220"/>
                  <a:pt x="13526" y="0"/>
                  <a:pt x="13255" y="0"/>
                </a:cubicBezTo>
                <a:cubicBezTo>
                  <a:pt x="12983" y="0"/>
                  <a:pt x="12764" y="220"/>
                  <a:pt x="12764" y="491"/>
                </a:cubicBezTo>
                <a:lnTo>
                  <a:pt x="12764" y="6179"/>
                </a:lnTo>
                <a:lnTo>
                  <a:pt x="11638" y="5053"/>
                </a:lnTo>
                <a:cubicBezTo>
                  <a:pt x="11549" y="4964"/>
                  <a:pt x="11427" y="4910"/>
                  <a:pt x="11291" y="4910"/>
                </a:cubicBezTo>
                <a:cubicBezTo>
                  <a:pt x="11020" y="4910"/>
                  <a:pt x="10800" y="5129"/>
                  <a:pt x="10800" y="5400"/>
                </a:cubicBezTo>
                <a:cubicBezTo>
                  <a:pt x="10800" y="5536"/>
                  <a:pt x="10855" y="5658"/>
                  <a:pt x="10944" y="5747"/>
                </a:cubicBezTo>
                <a:cubicBezTo>
                  <a:pt x="10944" y="5747"/>
                  <a:pt x="12907" y="7711"/>
                  <a:pt x="12907" y="7711"/>
                </a:cubicBezTo>
                <a:close/>
              </a:path>
            </a:pathLst>
          </a:custGeom>
          <a:solidFill>
            <a:srgbClr val="B50C0D"/>
          </a:solidFill>
          <a:ln w="12700">
            <a:noFill/>
            <a:miter lim="400000"/>
          </a:ln>
        </p:spPr>
        <p:txBody>
          <a:bodyPr lIns="76200" tIns="76200" rIns="76200" bIns="76200" anchor="ctr"/>
          <a:lstStyle/>
          <a:p>
            <a:pPr algn="l" defTabSz="914400" rtl="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600" kern="12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2530" y="2313658"/>
            <a:ext cx="19138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新材料</a:t>
            </a:r>
            <a:endParaRPr lang="zh-CN" altLang="en-US" sz="24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92503" y="2313658"/>
            <a:ext cx="19138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首台（套）</a:t>
            </a:r>
            <a:endParaRPr lang="zh-CN" altLang="en-US" sz="24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85800" y="2911475"/>
            <a:ext cx="1887220" cy="1795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4000"/>
              </a:lnSpc>
            </a:pPr>
            <a:r>
              <a:rPr lang="zh-CN" altLang="zh-CN" sz="1200" kern="100" dirty="0">
                <a:effectLst/>
                <a:latin typeface="+mn-ea"/>
                <a:cs typeface="仿宋" panose="02010609060101010101" pitchFamily="49" charset="-122"/>
                <a:sym typeface="+mn-ea"/>
              </a:rPr>
              <a:t>建立市场化差异化的动态调整机制。明确生产制造单位可以在国家确定的保费补助资金额度内，自主决定装备、新材料产品投保数量、年限和险种。</a:t>
            </a:r>
            <a:endParaRPr kumimoji="1" lang="en-GB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854960" y="2911764"/>
            <a:ext cx="2189480" cy="2079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4000"/>
              </a:lnSpc>
            </a:pPr>
            <a:r>
              <a:rPr lang="zh-CN" altLang="zh-CN" sz="1200" kern="100" dirty="0">
                <a:effectLst/>
                <a:latin typeface="+mn-ea"/>
                <a:cs typeface="仿宋" panose="02010609060101010101" pitchFamily="49" charset="-122"/>
                <a:sym typeface="+mn-ea"/>
              </a:rPr>
              <a:t>明确首台（套）、首批次保险的费率厘定原则，要求保险公司按照</a:t>
            </a:r>
            <a:r>
              <a:rPr lang="en-US" altLang="zh-CN" sz="1200" kern="100" dirty="0">
                <a:effectLst/>
                <a:latin typeface="+mn-ea"/>
                <a:cs typeface="仿宋" panose="02010609060101010101" pitchFamily="49" charset="-122"/>
                <a:sym typeface="+mn-ea"/>
              </a:rPr>
              <a:t>“</a:t>
            </a:r>
            <a:r>
              <a:rPr lang="zh-CN" altLang="zh-CN" sz="1200" kern="100" dirty="0">
                <a:effectLst/>
                <a:latin typeface="+mn-ea"/>
                <a:cs typeface="仿宋" panose="02010609060101010101" pitchFamily="49" charset="-122"/>
                <a:sym typeface="+mn-ea"/>
              </a:rPr>
              <a:t>保本微利</a:t>
            </a:r>
            <a:r>
              <a:rPr lang="en-US" altLang="zh-CN" sz="1200" kern="100" dirty="0">
                <a:effectLst/>
                <a:latin typeface="+mn-ea"/>
                <a:cs typeface="仿宋" panose="02010609060101010101" pitchFamily="49" charset="-122"/>
                <a:sym typeface="+mn-ea"/>
              </a:rPr>
              <a:t>”</a:t>
            </a:r>
            <a:r>
              <a:rPr lang="zh-CN" altLang="zh-CN" sz="1200" kern="100" dirty="0">
                <a:effectLst/>
                <a:latin typeface="+mn-ea"/>
                <a:cs typeface="仿宋" panose="02010609060101010101" pitchFamily="49" charset="-122"/>
                <a:sym typeface="+mn-ea"/>
              </a:rPr>
              <a:t>与</a:t>
            </a:r>
            <a:r>
              <a:rPr lang="en-US" altLang="zh-CN" sz="1200" kern="100" dirty="0">
                <a:effectLst/>
                <a:latin typeface="+mn-ea"/>
                <a:cs typeface="仿宋" panose="02010609060101010101" pitchFamily="49" charset="-122"/>
                <a:sym typeface="+mn-ea"/>
              </a:rPr>
              <a:t>“</a:t>
            </a:r>
            <a:r>
              <a:rPr lang="zh-CN" altLang="zh-CN" sz="1200" kern="100" dirty="0">
                <a:effectLst/>
                <a:latin typeface="+mn-ea"/>
                <a:cs typeface="仿宋" panose="02010609060101010101" pitchFamily="49" charset="-122"/>
                <a:sym typeface="+mn-ea"/>
              </a:rPr>
              <a:t>精算平衡</a:t>
            </a:r>
            <a:r>
              <a:rPr lang="en-US" altLang="zh-CN" sz="1200" kern="100" dirty="0">
                <a:effectLst/>
                <a:latin typeface="+mn-ea"/>
                <a:cs typeface="仿宋" panose="02010609060101010101" pitchFamily="49" charset="-122"/>
                <a:sym typeface="+mn-ea"/>
              </a:rPr>
              <a:t>”</a:t>
            </a:r>
            <a:r>
              <a:rPr lang="zh-CN" altLang="zh-CN" sz="1200" kern="100" dirty="0">
                <a:effectLst/>
                <a:latin typeface="+mn-ea"/>
                <a:cs typeface="仿宋" panose="02010609060101010101" pitchFamily="49" charset="-122"/>
                <a:sym typeface="+mn-ea"/>
              </a:rPr>
              <a:t>原则，开展费率回溯和动态调整，真正发挥保险机制服务、让利生产制造企业的作用。</a:t>
            </a:r>
            <a:endParaRPr kumimoji="1" lang="en-GB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3593" y="181649"/>
            <a:ext cx="4009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产品介绍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7490" y="781685"/>
            <a:ext cx="6090920" cy="5123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29073" y="181649"/>
            <a:ext cx="4009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1.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新材料保险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670478" y="899728"/>
            <a:ext cx="404076" cy="5007395"/>
          </a:xfrm>
          <a:prstGeom prst="rect">
            <a:avLst/>
          </a:prstGeom>
          <a:solidFill>
            <a:srgbClr val="FEF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44" name="直接连接符 3"/>
          <p:cNvCxnSpPr/>
          <p:nvPr/>
        </p:nvCxnSpPr>
        <p:spPr>
          <a:xfrm>
            <a:off x="5670478" y="941653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"/>
          <p:cNvCxnSpPr/>
          <p:nvPr/>
        </p:nvCxnSpPr>
        <p:spPr>
          <a:xfrm>
            <a:off x="5670478" y="973632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5"/>
          <p:cNvCxnSpPr/>
          <p:nvPr/>
        </p:nvCxnSpPr>
        <p:spPr>
          <a:xfrm>
            <a:off x="5670478" y="1005616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6"/>
          <p:cNvCxnSpPr/>
          <p:nvPr/>
        </p:nvCxnSpPr>
        <p:spPr>
          <a:xfrm>
            <a:off x="5670478" y="1037595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7"/>
          <p:cNvCxnSpPr/>
          <p:nvPr/>
        </p:nvCxnSpPr>
        <p:spPr>
          <a:xfrm>
            <a:off x="5670478" y="1065609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8"/>
          <p:cNvCxnSpPr/>
          <p:nvPr/>
        </p:nvCxnSpPr>
        <p:spPr>
          <a:xfrm>
            <a:off x="5670478" y="1097588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9"/>
          <p:cNvCxnSpPr/>
          <p:nvPr/>
        </p:nvCxnSpPr>
        <p:spPr>
          <a:xfrm>
            <a:off x="5670478" y="1129572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10"/>
          <p:cNvCxnSpPr/>
          <p:nvPr/>
        </p:nvCxnSpPr>
        <p:spPr>
          <a:xfrm>
            <a:off x="5670478" y="1161551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11"/>
          <p:cNvCxnSpPr/>
          <p:nvPr/>
        </p:nvCxnSpPr>
        <p:spPr>
          <a:xfrm>
            <a:off x="5670478" y="1189510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12"/>
          <p:cNvCxnSpPr/>
          <p:nvPr/>
        </p:nvCxnSpPr>
        <p:spPr>
          <a:xfrm>
            <a:off x="5670478" y="1221489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13"/>
          <p:cNvCxnSpPr/>
          <p:nvPr/>
        </p:nvCxnSpPr>
        <p:spPr>
          <a:xfrm>
            <a:off x="5670478" y="1253473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14"/>
          <p:cNvCxnSpPr/>
          <p:nvPr/>
        </p:nvCxnSpPr>
        <p:spPr>
          <a:xfrm>
            <a:off x="5670478" y="1285452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15"/>
          <p:cNvCxnSpPr/>
          <p:nvPr/>
        </p:nvCxnSpPr>
        <p:spPr>
          <a:xfrm>
            <a:off x="5670478" y="1313466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16"/>
          <p:cNvCxnSpPr/>
          <p:nvPr/>
        </p:nvCxnSpPr>
        <p:spPr>
          <a:xfrm>
            <a:off x="5670478" y="1345445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17"/>
          <p:cNvCxnSpPr/>
          <p:nvPr/>
        </p:nvCxnSpPr>
        <p:spPr>
          <a:xfrm>
            <a:off x="5670478" y="1377429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18"/>
          <p:cNvCxnSpPr/>
          <p:nvPr/>
        </p:nvCxnSpPr>
        <p:spPr>
          <a:xfrm>
            <a:off x="5670478" y="1409408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19"/>
          <p:cNvCxnSpPr/>
          <p:nvPr/>
        </p:nvCxnSpPr>
        <p:spPr>
          <a:xfrm>
            <a:off x="5670478" y="1440698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20"/>
          <p:cNvCxnSpPr/>
          <p:nvPr/>
        </p:nvCxnSpPr>
        <p:spPr>
          <a:xfrm>
            <a:off x="5670478" y="1472677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21"/>
          <p:cNvCxnSpPr/>
          <p:nvPr/>
        </p:nvCxnSpPr>
        <p:spPr>
          <a:xfrm>
            <a:off x="5670478" y="1504661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22"/>
          <p:cNvCxnSpPr/>
          <p:nvPr/>
        </p:nvCxnSpPr>
        <p:spPr>
          <a:xfrm>
            <a:off x="5670478" y="1536640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23"/>
          <p:cNvCxnSpPr/>
          <p:nvPr/>
        </p:nvCxnSpPr>
        <p:spPr>
          <a:xfrm>
            <a:off x="5670478" y="1564655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24"/>
          <p:cNvCxnSpPr/>
          <p:nvPr/>
        </p:nvCxnSpPr>
        <p:spPr>
          <a:xfrm>
            <a:off x="5670478" y="1596634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25"/>
          <p:cNvCxnSpPr/>
          <p:nvPr/>
        </p:nvCxnSpPr>
        <p:spPr>
          <a:xfrm>
            <a:off x="5670478" y="1628618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26"/>
          <p:cNvCxnSpPr/>
          <p:nvPr/>
        </p:nvCxnSpPr>
        <p:spPr>
          <a:xfrm>
            <a:off x="5670478" y="1660597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27"/>
          <p:cNvCxnSpPr/>
          <p:nvPr/>
        </p:nvCxnSpPr>
        <p:spPr>
          <a:xfrm>
            <a:off x="5670478" y="1688555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28"/>
          <p:cNvCxnSpPr/>
          <p:nvPr/>
        </p:nvCxnSpPr>
        <p:spPr>
          <a:xfrm>
            <a:off x="5670478" y="1720534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29"/>
          <p:cNvCxnSpPr/>
          <p:nvPr/>
        </p:nvCxnSpPr>
        <p:spPr>
          <a:xfrm>
            <a:off x="5670478" y="1752518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30"/>
          <p:cNvCxnSpPr/>
          <p:nvPr/>
        </p:nvCxnSpPr>
        <p:spPr>
          <a:xfrm>
            <a:off x="5670478" y="1784497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31"/>
          <p:cNvCxnSpPr/>
          <p:nvPr/>
        </p:nvCxnSpPr>
        <p:spPr>
          <a:xfrm>
            <a:off x="5670478" y="1812512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32"/>
          <p:cNvCxnSpPr/>
          <p:nvPr/>
        </p:nvCxnSpPr>
        <p:spPr>
          <a:xfrm>
            <a:off x="5670478" y="1844491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33"/>
          <p:cNvCxnSpPr/>
          <p:nvPr/>
        </p:nvCxnSpPr>
        <p:spPr>
          <a:xfrm>
            <a:off x="5670478" y="1876475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34"/>
          <p:cNvCxnSpPr/>
          <p:nvPr/>
        </p:nvCxnSpPr>
        <p:spPr>
          <a:xfrm>
            <a:off x="5670478" y="1908454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35"/>
          <p:cNvCxnSpPr/>
          <p:nvPr/>
        </p:nvCxnSpPr>
        <p:spPr>
          <a:xfrm>
            <a:off x="5670478" y="1939079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36"/>
          <p:cNvCxnSpPr/>
          <p:nvPr/>
        </p:nvCxnSpPr>
        <p:spPr>
          <a:xfrm>
            <a:off x="5670478" y="1971058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37"/>
          <p:cNvCxnSpPr/>
          <p:nvPr/>
        </p:nvCxnSpPr>
        <p:spPr>
          <a:xfrm>
            <a:off x="5670478" y="2003042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38"/>
          <p:cNvCxnSpPr/>
          <p:nvPr/>
        </p:nvCxnSpPr>
        <p:spPr>
          <a:xfrm>
            <a:off x="5670478" y="2035021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39"/>
          <p:cNvCxnSpPr/>
          <p:nvPr/>
        </p:nvCxnSpPr>
        <p:spPr>
          <a:xfrm>
            <a:off x="5670478" y="2063036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40"/>
          <p:cNvCxnSpPr/>
          <p:nvPr/>
        </p:nvCxnSpPr>
        <p:spPr>
          <a:xfrm>
            <a:off x="5670478" y="2095015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41"/>
          <p:cNvCxnSpPr/>
          <p:nvPr/>
        </p:nvCxnSpPr>
        <p:spPr>
          <a:xfrm>
            <a:off x="5670478" y="2126999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42"/>
          <p:cNvCxnSpPr/>
          <p:nvPr/>
        </p:nvCxnSpPr>
        <p:spPr>
          <a:xfrm>
            <a:off x="5670478" y="2158978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43"/>
          <p:cNvCxnSpPr/>
          <p:nvPr/>
        </p:nvCxnSpPr>
        <p:spPr>
          <a:xfrm>
            <a:off x="5670478" y="2186936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44"/>
          <p:cNvCxnSpPr/>
          <p:nvPr/>
        </p:nvCxnSpPr>
        <p:spPr>
          <a:xfrm>
            <a:off x="5670478" y="2218915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45"/>
          <p:cNvCxnSpPr/>
          <p:nvPr/>
        </p:nvCxnSpPr>
        <p:spPr>
          <a:xfrm>
            <a:off x="5670478" y="2250899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46"/>
          <p:cNvCxnSpPr/>
          <p:nvPr/>
        </p:nvCxnSpPr>
        <p:spPr>
          <a:xfrm>
            <a:off x="5670478" y="2282878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47"/>
          <p:cNvCxnSpPr/>
          <p:nvPr/>
        </p:nvCxnSpPr>
        <p:spPr>
          <a:xfrm>
            <a:off x="5670478" y="2310892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48"/>
          <p:cNvCxnSpPr/>
          <p:nvPr/>
        </p:nvCxnSpPr>
        <p:spPr>
          <a:xfrm>
            <a:off x="5670478" y="2342871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49"/>
          <p:cNvCxnSpPr/>
          <p:nvPr/>
        </p:nvCxnSpPr>
        <p:spPr>
          <a:xfrm>
            <a:off x="5670478" y="2374856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50"/>
          <p:cNvCxnSpPr/>
          <p:nvPr/>
        </p:nvCxnSpPr>
        <p:spPr>
          <a:xfrm>
            <a:off x="5670478" y="2406835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51"/>
          <p:cNvCxnSpPr/>
          <p:nvPr/>
        </p:nvCxnSpPr>
        <p:spPr>
          <a:xfrm>
            <a:off x="5670478" y="2438124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52"/>
          <p:cNvCxnSpPr/>
          <p:nvPr/>
        </p:nvCxnSpPr>
        <p:spPr>
          <a:xfrm>
            <a:off x="5670478" y="2470103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53"/>
          <p:cNvCxnSpPr/>
          <p:nvPr/>
        </p:nvCxnSpPr>
        <p:spPr>
          <a:xfrm>
            <a:off x="5670478" y="2502087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54"/>
          <p:cNvCxnSpPr/>
          <p:nvPr/>
        </p:nvCxnSpPr>
        <p:spPr>
          <a:xfrm>
            <a:off x="5670478" y="2534067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55"/>
          <p:cNvCxnSpPr/>
          <p:nvPr/>
        </p:nvCxnSpPr>
        <p:spPr>
          <a:xfrm>
            <a:off x="5670478" y="2562081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56"/>
          <p:cNvCxnSpPr/>
          <p:nvPr/>
        </p:nvCxnSpPr>
        <p:spPr>
          <a:xfrm>
            <a:off x="5670478" y="2594060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57"/>
          <p:cNvCxnSpPr/>
          <p:nvPr/>
        </p:nvCxnSpPr>
        <p:spPr>
          <a:xfrm>
            <a:off x="5670478" y="2626044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58"/>
          <p:cNvCxnSpPr/>
          <p:nvPr/>
        </p:nvCxnSpPr>
        <p:spPr>
          <a:xfrm>
            <a:off x="5670478" y="2658023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59"/>
          <p:cNvCxnSpPr/>
          <p:nvPr/>
        </p:nvCxnSpPr>
        <p:spPr>
          <a:xfrm>
            <a:off x="5670478" y="2685981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60"/>
          <p:cNvCxnSpPr/>
          <p:nvPr/>
        </p:nvCxnSpPr>
        <p:spPr>
          <a:xfrm>
            <a:off x="5670478" y="2717960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61"/>
          <p:cNvCxnSpPr/>
          <p:nvPr/>
        </p:nvCxnSpPr>
        <p:spPr>
          <a:xfrm>
            <a:off x="5670478" y="2749944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62"/>
          <p:cNvCxnSpPr/>
          <p:nvPr/>
        </p:nvCxnSpPr>
        <p:spPr>
          <a:xfrm>
            <a:off x="5670478" y="2781923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63"/>
          <p:cNvCxnSpPr/>
          <p:nvPr/>
        </p:nvCxnSpPr>
        <p:spPr>
          <a:xfrm>
            <a:off x="5670478" y="2809938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64"/>
          <p:cNvCxnSpPr/>
          <p:nvPr/>
        </p:nvCxnSpPr>
        <p:spPr>
          <a:xfrm>
            <a:off x="5670478" y="2841917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65"/>
          <p:cNvCxnSpPr/>
          <p:nvPr/>
        </p:nvCxnSpPr>
        <p:spPr>
          <a:xfrm>
            <a:off x="5670478" y="2873901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66"/>
          <p:cNvCxnSpPr/>
          <p:nvPr/>
        </p:nvCxnSpPr>
        <p:spPr>
          <a:xfrm>
            <a:off x="5670478" y="2905880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67"/>
          <p:cNvCxnSpPr/>
          <p:nvPr/>
        </p:nvCxnSpPr>
        <p:spPr>
          <a:xfrm>
            <a:off x="5670478" y="2938615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68"/>
          <p:cNvCxnSpPr/>
          <p:nvPr/>
        </p:nvCxnSpPr>
        <p:spPr>
          <a:xfrm>
            <a:off x="5670478" y="2970594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69"/>
          <p:cNvCxnSpPr/>
          <p:nvPr/>
        </p:nvCxnSpPr>
        <p:spPr>
          <a:xfrm>
            <a:off x="5670478" y="3002578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70"/>
          <p:cNvCxnSpPr/>
          <p:nvPr/>
        </p:nvCxnSpPr>
        <p:spPr>
          <a:xfrm>
            <a:off x="5670478" y="3034557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71"/>
          <p:cNvCxnSpPr/>
          <p:nvPr/>
        </p:nvCxnSpPr>
        <p:spPr>
          <a:xfrm>
            <a:off x="5670478" y="3062571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72"/>
          <p:cNvCxnSpPr/>
          <p:nvPr/>
        </p:nvCxnSpPr>
        <p:spPr>
          <a:xfrm>
            <a:off x="5670478" y="3094550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73"/>
          <p:cNvCxnSpPr/>
          <p:nvPr/>
        </p:nvCxnSpPr>
        <p:spPr>
          <a:xfrm>
            <a:off x="5670478" y="3126534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74"/>
          <p:cNvCxnSpPr/>
          <p:nvPr/>
        </p:nvCxnSpPr>
        <p:spPr>
          <a:xfrm>
            <a:off x="5670478" y="3158513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75"/>
          <p:cNvCxnSpPr/>
          <p:nvPr/>
        </p:nvCxnSpPr>
        <p:spPr>
          <a:xfrm>
            <a:off x="5670478" y="3186471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76"/>
          <p:cNvCxnSpPr/>
          <p:nvPr/>
        </p:nvCxnSpPr>
        <p:spPr>
          <a:xfrm>
            <a:off x="5670478" y="3218450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77"/>
          <p:cNvCxnSpPr/>
          <p:nvPr/>
        </p:nvCxnSpPr>
        <p:spPr>
          <a:xfrm>
            <a:off x="5670478" y="3250435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78"/>
          <p:cNvCxnSpPr/>
          <p:nvPr/>
        </p:nvCxnSpPr>
        <p:spPr>
          <a:xfrm>
            <a:off x="5670478" y="3282414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79"/>
          <p:cNvCxnSpPr/>
          <p:nvPr/>
        </p:nvCxnSpPr>
        <p:spPr>
          <a:xfrm>
            <a:off x="5670478" y="3310428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80"/>
          <p:cNvCxnSpPr/>
          <p:nvPr/>
        </p:nvCxnSpPr>
        <p:spPr>
          <a:xfrm>
            <a:off x="5670478" y="3342407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81"/>
          <p:cNvCxnSpPr/>
          <p:nvPr/>
        </p:nvCxnSpPr>
        <p:spPr>
          <a:xfrm>
            <a:off x="5670478" y="3374391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82"/>
          <p:cNvCxnSpPr/>
          <p:nvPr/>
        </p:nvCxnSpPr>
        <p:spPr>
          <a:xfrm>
            <a:off x="5670478" y="3406370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83"/>
          <p:cNvCxnSpPr/>
          <p:nvPr/>
        </p:nvCxnSpPr>
        <p:spPr>
          <a:xfrm>
            <a:off x="5670478" y="3437660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84"/>
          <p:cNvCxnSpPr/>
          <p:nvPr/>
        </p:nvCxnSpPr>
        <p:spPr>
          <a:xfrm>
            <a:off x="5670478" y="3469639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85"/>
          <p:cNvCxnSpPr/>
          <p:nvPr/>
        </p:nvCxnSpPr>
        <p:spPr>
          <a:xfrm>
            <a:off x="5670478" y="3501623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86"/>
          <p:cNvCxnSpPr/>
          <p:nvPr/>
        </p:nvCxnSpPr>
        <p:spPr>
          <a:xfrm>
            <a:off x="5670478" y="3533602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87"/>
          <p:cNvCxnSpPr/>
          <p:nvPr/>
        </p:nvCxnSpPr>
        <p:spPr>
          <a:xfrm>
            <a:off x="5670478" y="3561617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88"/>
          <p:cNvCxnSpPr/>
          <p:nvPr/>
        </p:nvCxnSpPr>
        <p:spPr>
          <a:xfrm>
            <a:off x="5670478" y="3593596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89"/>
          <p:cNvCxnSpPr/>
          <p:nvPr/>
        </p:nvCxnSpPr>
        <p:spPr>
          <a:xfrm>
            <a:off x="5670478" y="3625580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90"/>
          <p:cNvCxnSpPr/>
          <p:nvPr/>
        </p:nvCxnSpPr>
        <p:spPr>
          <a:xfrm>
            <a:off x="5670478" y="3657559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连接符 91"/>
          <p:cNvCxnSpPr/>
          <p:nvPr/>
        </p:nvCxnSpPr>
        <p:spPr>
          <a:xfrm>
            <a:off x="5670478" y="3685517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92"/>
          <p:cNvCxnSpPr/>
          <p:nvPr/>
        </p:nvCxnSpPr>
        <p:spPr>
          <a:xfrm>
            <a:off x="5670478" y="3717496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93"/>
          <p:cNvCxnSpPr/>
          <p:nvPr/>
        </p:nvCxnSpPr>
        <p:spPr>
          <a:xfrm>
            <a:off x="5670478" y="3749480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94"/>
          <p:cNvCxnSpPr/>
          <p:nvPr/>
        </p:nvCxnSpPr>
        <p:spPr>
          <a:xfrm>
            <a:off x="5670478" y="3781459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95"/>
          <p:cNvCxnSpPr/>
          <p:nvPr/>
        </p:nvCxnSpPr>
        <p:spPr>
          <a:xfrm>
            <a:off x="5670478" y="3809473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96"/>
          <p:cNvCxnSpPr/>
          <p:nvPr/>
        </p:nvCxnSpPr>
        <p:spPr>
          <a:xfrm>
            <a:off x="5670478" y="3841453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97"/>
          <p:cNvCxnSpPr/>
          <p:nvPr/>
        </p:nvCxnSpPr>
        <p:spPr>
          <a:xfrm>
            <a:off x="5670478" y="3873437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98"/>
          <p:cNvCxnSpPr/>
          <p:nvPr/>
        </p:nvCxnSpPr>
        <p:spPr>
          <a:xfrm>
            <a:off x="5670478" y="3905416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99"/>
          <p:cNvCxnSpPr/>
          <p:nvPr/>
        </p:nvCxnSpPr>
        <p:spPr>
          <a:xfrm>
            <a:off x="5670478" y="3936041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00"/>
          <p:cNvCxnSpPr/>
          <p:nvPr/>
        </p:nvCxnSpPr>
        <p:spPr>
          <a:xfrm>
            <a:off x="5670478" y="3968020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01"/>
          <p:cNvCxnSpPr/>
          <p:nvPr/>
        </p:nvCxnSpPr>
        <p:spPr>
          <a:xfrm>
            <a:off x="5670478" y="4000004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02"/>
          <p:cNvCxnSpPr/>
          <p:nvPr/>
        </p:nvCxnSpPr>
        <p:spPr>
          <a:xfrm>
            <a:off x="5670478" y="4031983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03"/>
          <p:cNvCxnSpPr/>
          <p:nvPr/>
        </p:nvCxnSpPr>
        <p:spPr>
          <a:xfrm>
            <a:off x="5670478" y="4059997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04"/>
          <p:cNvCxnSpPr/>
          <p:nvPr/>
        </p:nvCxnSpPr>
        <p:spPr>
          <a:xfrm>
            <a:off x="5670478" y="4091976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05"/>
          <p:cNvCxnSpPr/>
          <p:nvPr/>
        </p:nvCxnSpPr>
        <p:spPr>
          <a:xfrm>
            <a:off x="5670478" y="4123960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06"/>
          <p:cNvCxnSpPr/>
          <p:nvPr/>
        </p:nvCxnSpPr>
        <p:spPr>
          <a:xfrm>
            <a:off x="5670478" y="4247861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07"/>
          <p:cNvCxnSpPr/>
          <p:nvPr/>
        </p:nvCxnSpPr>
        <p:spPr>
          <a:xfrm>
            <a:off x="5670478" y="4279840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08"/>
          <p:cNvCxnSpPr/>
          <p:nvPr/>
        </p:nvCxnSpPr>
        <p:spPr>
          <a:xfrm>
            <a:off x="5670478" y="4307854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连接符 109"/>
          <p:cNvCxnSpPr/>
          <p:nvPr/>
        </p:nvCxnSpPr>
        <p:spPr>
          <a:xfrm>
            <a:off x="5670478" y="4339833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接连接符 110"/>
          <p:cNvCxnSpPr/>
          <p:nvPr/>
        </p:nvCxnSpPr>
        <p:spPr>
          <a:xfrm>
            <a:off x="5670478" y="4155939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连接符 111"/>
          <p:cNvCxnSpPr/>
          <p:nvPr/>
        </p:nvCxnSpPr>
        <p:spPr>
          <a:xfrm>
            <a:off x="5670478" y="4183898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连接符 112"/>
          <p:cNvCxnSpPr/>
          <p:nvPr/>
        </p:nvCxnSpPr>
        <p:spPr>
          <a:xfrm>
            <a:off x="5670478" y="4371817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连接符 113"/>
          <p:cNvCxnSpPr/>
          <p:nvPr/>
        </p:nvCxnSpPr>
        <p:spPr>
          <a:xfrm>
            <a:off x="5670478" y="4403796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连接符 114"/>
          <p:cNvCxnSpPr/>
          <p:nvPr/>
        </p:nvCxnSpPr>
        <p:spPr>
          <a:xfrm>
            <a:off x="5670478" y="4435086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115"/>
          <p:cNvCxnSpPr/>
          <p:nvPr/>
        </p:nvCxnSpPr>
        <p:spPr>
          <a:xfrm>
            <a:off x="5670478" y="4467065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连接符 116"/>
          <p:cNvCxnSpPr/>
          <p:nvPr/>
        </p:nvCxnSpPr>
        <p:spPr>
          <a:xfrm>
            <a:off x="5670478" y="4499049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17"/>
          <p:cNvCxnSpPr/>
          <p:nvPr/>
        </p:nvCxnSpPr>
        <p:spPr>
          <a:xfrm>
            <a:off x="5670478" y="4531028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连接符 118"/>
          <p:cNvCxnSpPr/>
          <p:nvPr/>
        </p:nvCxnSpPr>
        <p:spPr>
          <a:xfrm>
            <a:off x="5670478" y="4559043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接连接符 119"/>
          <p:cNvCxnSpPr/>
          <p:nvPr/>
        </p:nvCxnSpPr>
        <p:spPr>
          <a:xfrm>
            <a:off x="5670478" y="4591022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连接符 120"/>
          <p:cNvCxnSpPr/>
          <p:nvPr/>
        </p:nvCxnSpPr>
        <p:spPr>
          <a:xfrm>
            <a:off x="5670478" y="4623006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接连接符 121"/>
          <p:cNvCxnSpPr/>
          <p:nvPr/>
        </p:nvCxnSpPr>
        <p:spPr>
          <a:xfrm>
            <a:off x="5670478" y="4654985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接连接符 122"/>
          <p:cNvCxnSpPr/>
          <p:nvPr/>
        </p:nvCxnSpPr>
        <p:spPr>
          <a:xfrm>
            <a:off x="5670478" y="4682943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接连接符 123"/>
          <p:cNvCxnSpPr/>
          <p:nvPr/>
        </p:nvCxnSpPr>
        <p:spPr>
          <a:xfrm>
            <a:off x="5670478" y="4714922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接连接符 124"/>
          <p:cNvCxnSpPr/>
          <p:nvPr/>
        </p:nvCxnSpPr>
        <p:spPr>
          <a:xfrm>
            <a:off x="5670478" y="4746906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接连接符 125"/>
          <p:cNvCxnSpPr/>
          <p:nvPr/>
        </p:nvCxnSpPr>
        <p:spPr>
          <a:xfrm>
            <a:off x="5670478" y="4778885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接连接符 126"/>
          <p:cNvCxnSpPr/>
          <p:nvPr/>
        </p:nvCxnSpPr>
        <p:spPr>
          <a:xfrm>
            <a:off x="5670478" y="4806900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接连接符 127"/>
          <p:cNvCxnSpPr/>
          <p:nvPr/>
        </p:nvCxnSpPr>
        <p:spPr>
          <a:xfrm>
            <a:off x="5670478" y="4838879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接连接符 128"/>
          <p:cNvCxnSpPr/>
          <p:nvPr/>
        </p:nvCxnSpPr>
        <p:spPr>
          <a:xfrm>
            <a:off x="5670478" y="4870863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接连接符 129"/>
          <p:cNvCxnSpPr/>
          <p:nvPr/>
        </p:nvCxnSpPr>
        <p:spPr>
          <a:xfrm>
            <a:off x="5670478" y="4902842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接连接符 130"/>
          <p:cNvCxnSpPr/>
          <p:nvPr/>
        </p:nvCxnSpPr>
        <p:spPr>
          <a:xfrm>
            <a:off x="5670478" y="4940663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接连接符 131"/>
          <p:cNvCxnSpPr/>
          <p:nvPr/>
        </p:nvCxnSpPr>
        <p:spPr>
          <a:xfrm>
            <a:off x="5670478" y="4972642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接连接符 132"/>
          <p:cNvCxnSpPr/>
          <p:nvPr/>
        </p:nvCxnSpPr>
        <p:spPr>
          <a:xfrm>
            <a:off x="5670478" y="5004626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接连接符 133"/>
          <p:cNvCxnSpPr/>
          <p:nvPr/>
        </p:nvCxnSpPr>
        <p:spPr>
          <a:xfrm>
            <a:off x="5670478" y="5036605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134"/>
          <p:cNvCxnSpPr/>
          <p:nvPr/>
        </p:nvCxnSpPr>
        <p:spPr>
          <a:xfrm>
            <a:off x="5670478" y="5064620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接连接符 135"/>
          <p:cNvCxnSpPr/>
          <p:nvPr/>
        </p:nvCxnSpPr>
        <p:spPr>
          <a:xfrm>
            <a:off x="5670478" y="5096599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接连接符 136"/>
          <p:cNvCxnSpPr/>
          <p:nvPr/>
        </p:nvCxnSpPr>
        <p:spPr>
          <a:xfrm>
            <a:off x="5670478" y="5128583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137"/>
          <p:cNvCxnSpPr/>
          <p:nvPr/>
        </p:nvCxnSpPr>
        <p:spPr>
          <a:xfrm>
            <a:off x="5670478" y="5160562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接连接符 138"/>
          <p:cNvCxnSpPr/>
          <p:nvPr/>
        </p:nvCxnSpPr>
        <p:spPr>
          <a:xfrm>
            <a:off x="5670478" y="5188520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接连接符 139"/>
          <p:cNvCxnSpPr/>
          <p:nvPr/>
        </p:nvCxnSpPr>
        <p:spPr>
          <a:xfrm>
            <a:off x="5670478" y="5220499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140"/>
          <p:cNvCxnSpPr/>
          <p:nvPr/>
        </p:nvCxnSpPr>
        <p:spPr>
          <a:xfrm>
            <a:off x="5670478" y="5252483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接连接符 141"/>
          <p:cNvCxnSpPr/>
          <p:nvPr/>
        </p:nvCxnSpPr>
        <p:spPr>
          <a:xfrm>
            <a:off x="5670478" y="5284462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接连接符 142"/>
          <p:cNvCxnSpPr/>
          <p:nvPr/>
        </p:nvCxnSpPr>
        <p:spPr>
          <a:xfrm>
            <a:off x="5670478" y="5312477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接连接符 143"/>
          <p:cNvCxnSpPr/>
          <p:nvPr/>
        </p:nvCxnSpPr>
        <p:spPr>
          <a:xfrm>
            <a:off x="5670478" y="5344456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接连接符 144"/>
          <p:cNvCxnSpPr/>
          <p:nvPr/>
        </p:nvCxnSpPr>
        <p:spPr>
          <a:xfrm>
            <a:off x="5670478" y="5376440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145"/>
          <p:cNvCxnSpPr/>
          <p:nvPr/>
        </p:nvCxnSpPr>
        <p:spPr>
          <a:xfrm>
            <a:off x="5670478" y="5408419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接连接符 146"/>
          <p:cNvCxnSpPr/>
          <p:nvPr/>
        </p:nvCxnSpPr>
        <p:spPr>
          <a:xfrm>
            <a:off x="5670478" y="5439709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接连接符 147"/>
          <p:cNvCxnSpPr/>
          <p:nvPr/>
        </p:nvCxnSpPr>
        <p:spPr>
          <a:xfrm>
            <a:off x="5670478" y="5471688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连接符 148"/>
          <p:cNvCxnSpPr/>
          <p:nvPr/>
        </p:nvCxnSpPr>
        <p:spPr>
          <a:xfrm>
            <a:off x="5670478" y="5503672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接连接符 149"/>
          <p:cNvCxnSpPr/>
          <p:nvPr/>
        </p:nvCxnSpPr>
        <p:spPr>
          <a:xfrm>
            <a:off x="5670478" y="5535651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接连接符 150"/>
          <p:cNvCxnSpPr/>
          <p:nvPr/>
        </p:nvCxnSpPr>
        <p:spPr>
          <a:xfrm>
            <a:off x="5670478" y="5563665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接连接符 151"/>
          <p:cNvCxnSpPr/>
          <p:nvPr/>
        </p:nvCxnSpPr>
        <p:spPr>
          <a:xfrm>
            <a:off x="5670478" y="5595644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152"/>
          <p:cNvCxnSpPr/>
          <p:nvPr/>
        </p:nvCxnSpPr>
        <p:spPr>
          <a:xfrm>
            <a:off x="5670478" y="5627628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接连接符 153"/>
          <p:cNvCxnSpPr/>
          <p:nvPr/>
        </p:nvCxnSpPr>
        <p:spPr>
          <a:xfrm>
            <a:off x="5670478" y="5659607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接连接符 154"/>
          <p:cNvCxnSpPr/>
          <p:nvPr/>
        </p:nvCxnSpPr>
        <p:spPr>
          <a:xfrm>
            <a:off x="5670478" y="5687565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接连接符 155"/>
          <p:cNvCxnSpPr/>
          <p:nvPr/>
        </p:nvCxnSpPr>
        <p:spPr>
          <a:xfrm>
            <a:off x="5670478" y="5719544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156"/>
          <p:cNvCxnSpPr/>
          <p:nvPr/>
        </p:nvCxnSpPr>
        <p:spPr>
          <a:xfrm>
            <a:off x="5670478" y="5751529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接连接符 157"/>
          <p:cNvCxnSpPr/>
          <p:nvPr/>
        </p:nvCxnSpPr>
        <p:spPr>
          <a:xfrm>
            <a:off x="5670478" y="5783508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接连接符 158"/>
          <p:cNvCxnSpPr/>
          <p:nvPr/>
        </p:nvCxnSpPr>
        <p:spPr>
          <a:xfrm>
            <a:off x="5670478" y="5811522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接连接符 159"/>
          <p:cNvCxnSpPr/>
          <p:nvPr/>
        </p:nvCxnSpPr>
        <p:spPr>
          <a:xfrm>
            <a:off x="5670478" y="5843501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接连接符 160"/>
          <p:cNvCxnSpPr/>
          <p:nvPr/>
        </p:nvCxnSpPr>
        <p:spPr>
          <a:xfrm>
            <a:off x="5670478" y="5875485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接连接符 161"/>
          <p:cNvCxnSpPr/>
          <p:nvPr/>
        </p:nvCxnSpPr>
        <p:spPr>
          <a:xfrm>
            <a:off x="5670478" y="4215877"/>
            <a:ext cx="404076" cy="0"/>
          </a:xfrm>
          <a:prstGeom prst="line">
            <a:avLst/>
          </a:prstGeom>
          <a:ln w="12700">
            <a:solidFill>
              <a:srgbClr val="F3D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矩形 242"/>
          <p:cNvSpPr/>
          <p:nvPr/>
        </p:nvSpPr>
        <p:spPr>
          <a:xfrm>
            <a:off x="5826126" y="1180207"/>
            <a:ext cx="92779" cy="4344107"/>
          </a:xfrm>
          <a:prstGeom prst="rect">
            <a:avLst/>
          </a:prstGeom>
          <a:solidFill>
            <a:srgbClr val="6B6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44" name="直接连接符 163"/>
          <p:cNvCxnSpPr/>
          <p:nvPr/>
        </p:nvCxnSpPr>
        <p:spPr>
          <a:xfrm flipH="1">
            <a:off x="5870516" y="1180207"/>
            <a:ext cx="1" cy="4344107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" name="图片 244"/>
          <p:cNvPicPr>
            <a:picLocks noChangeAspect="1"/>
          </p:cNvPicPr>
          <p:nvPr/>
        </p:nvPicPr>
        <p:blipFill rotWithShape="1">
          <a:blip r:embed="rId1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2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>
            <a:off x="5267867" y="894117"/>
            <a:ext cx="1203021" cy="100841"/>
          </a:xfrm>
          <a:prstGeom prst="rect">
            <a:avLst/>
          </a:prstGeom>
        </p:spPr>
      </p:pic>
      <p:pic>
        <p:nvPicPr>
          <p:cNvPr id="246" name="图片 245"/>
          <p:cNvPicPr>
            <a:picLocks noChangeAspect="1"/>
          </p:cNvPicPr>
          <p:nvPr/>
        </p:nvPicPr>
        <p:blipFill rotWithShape="1">
          <a:blip r:embed="rId1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2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V="1">
            <a:off x="5267867" y="5806378"/>
            <a:ext cx="1203021" cy="100841"/>
          </a:xfrm>
          <a:prstGeom prst="rect">
            <a:avLst/>
          </a:prstGeom>
        </p:spPr>
      </p:pic>
      <p:sp>
        <p:nvSpPr>
          <p:cNvPr id="247" name="任意多边形 197"/>
          <p:cNvSpPr/>
          <p:nvPr/>
        </p:nvSpPr>
        <p:spPr>
          <a:xfrm rot="5400000">
            <a:off x="5705177" y="1035327"/>
            <a:ext cx="117932" cy="117975"/>
          </a:xfrm>
          <a:custGeom>
            <a:avLst/>
            <a:gdLst>
              <a:gd name="connsiteX0" fmla="*/ 0 w 838200"/>
              <a:gd name="connsiteY0" fmla="*/ 526151 h 838200"/>
              <a:gd name="connsiteX1" fmla="*/ 0 w 838200"/>
              <a:gd name="connsiteY1" fmla="*/ 312049 h 838200"/>
              <a:gd name="connsiteX2" fmla="*/ 302418 w 838200"/>
              <a:gd name="connsiteY2" fmla="*/ 312049 h 838200"/>
              <a:gd name="connsiteX3" fmla="*/ 302418 w 838200"/>
              <a:gd name="connsiteY3" fmla="*/ 0 h 838200"/>
              <a:gd name="connsiteX4" fmla="*/ 516520 w 838200"/>
              <a:gd name="connsiteY4" fmla="*/ 0 h 838200"/>
              <a:gd name="connsiteX5" fmla="*/ 516520 w 838200"/>
              <a:gd name="connsiteY5" fmla="*/ 312049 h 838200"/>
              <a:gd name="connsiteX6" fmla="*/ 838200 w 838200"/>
              <a:gd name="connsiteY6" fmla="*/ 312049 h 838200"/>
              <a:gd name="connsiteX7" fmla="*/ 838200 w 838200"/>
              <a:gd name="connsiteY7" fmla="*/ 526151 h 838200"/>
              <a:gd name="connsiteX8" fmla="*/ 516520 w 838200"/>
              <a:gd name="connsiteY8" fmla="*/ 526151 h 838200"/>
              <a:gd name="connsiteX9" fmla="*/ 516520 w 838200"/>
              <a:gd name="connsiteY9" fmla="*/ 838200 h 838200"/>
              <a:gd name="connsiteX10" fmla="*/ 302418 w 838200"/>
              <a:gd name="connsiteY10" fmla="*/ 838200 h 838200"/>
              <a:gd name="connsiteX11" fmla="*/ 302418 w 838200"/>
              <a:gd name="connsiteY11" fmla="*/ 526151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8200" h="838200">
                <a:moveTo>
                  <a:pt x="0" y="526151"/>
                </a:moveTo>
                <a:lnTo>
                  <a:pt x="0" y="312049"/>
                </a:lnTo>
                <a:lnTo>
                  <a:pt x="302418" y="312049"/>
                </a:lnTo>
                <a:lnTo>
                  <a:pt x="302418" y="0"/>
                </a:lnTo>
                <a:lnTo>
                  <a:pt x="516520" y="0"/>
                </a:lnTo>
                <a:lnTo>
                  <a:pt x="516520" y="312049"/>
                </a:lnTo>
                <a:lnTo>
                  <a:pt x="838200" y="312049"/>
                </a:lnTo>
                <a:lnTo>
                  <a:pt x="838200" y="526151"/>
                </a:lnTo>
                <a:lnTo>
                  <a:pt x="516520" y="526151"/>
                </a:lnTo>
                <a:lnTo>
                  <a:pt x="516520" y="838200"/>
                </a:lnTo>
                <a:lnTo>
                  <a:pt x="302418" y="838200"/>
                </a:lnTo>
                <a:lnTo>
                  <a:pt x="302418" y="52615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8" name="矩形 247"/>
          <p:cNvSpPr/>
          <p:nvPr/>
        </p:nvSpPr>
        <p:spPr>
          <a:xfrm>
            <a:off x="5690971" y="5601585"/>
            <a:ext cx="146343" cy="454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4" name="饼形 165"/>
          <p:cNvSpPr/>
          <p:nvPr/>
        </p:nvSpPr>
        <p:spPr>
          <a:xfrm>
            <a:off x="6310548" y="1143080"/>
            <a:ext cx="1360337" cy="1359845"/>
          </a:xfrm>
          <a:prstGeom prst="pie">
            <a:avLst>
              <a:gd name="adj1" fmla="val 16208826"/>
              <a:gd name="adj2" fmla="val 19816934"/>
            </a:avLst>
          </a:prstGeom>
          <a:solidFill>
            <a:srgbClr val="922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5" name="饼形 166"/>
          <p:cNvSpPr/>
          <p:nvPr/>
        </p:nvSpPr>
        <p:spPr>
          <a:xfrm>
            <a:off x="6304548" y="1135764"/>
            <a:ext cx="1360337" cy="1359845"/>
          </a:xfrm>
          <a:prstGeom prst="pie">
            <a:avLst>
              <a:gd name="adj1" fmla="val 19824540"/>
              <a:gd name="adj2" fmla="val 1350354"/>
            </a:avLst>
          </a:prstGeom>
          <a:solidFill>
            <a:srgbClr val="922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6" name="饼形 167"/>
          <p:cNvSpPr/>
          <p:nvPr/>
        </p:nvSpPr>
        <p:spPr>
          <a:xfrm>
            <a:off x="6309614" y="1131728"/>
            <a:ext cx="1360337" cy="1359845"/>
          </a:xfrm>
          <a:prstGeom prst="pie">
            <a:avLst>
              <a:gd name="adj1" fmla="val 1374168"/>
              <a:gd name="adj2" fmla="val 5376984"/>
            </a:avLst>
          </a:prstGeom>
          <a:solidFill>
            <a:srgbClr val="922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3" name="Freeform 1112"/>
          <p:cNvSpPr/>
          <p:nvPr/>
        </p:nvSpPr>
        <p:spPr bwMode="auto">
          <a:xfrm>
            <a:off x="5657354" y="1375081"/>
            <a:ext cx="1782921" cy="884492"/>
          </a:xfrm>
          <a:custGeom>
            <a:avLst/>
            <a:gdLst>
              <a:gd name="T0" fmla="*/ 939 w 1248"/>
              <a:gd name="T1" fmla="*/ 0 h 619"/>
              <a:gd name="T2" fmla="*/ 667 w 1248"/>
              <a:gd name="T3" fmla="*/ 160 h 619"/>
              <a:gd name="T4" fmla="*/ 253 w 1248"/>
              <a:gd name="T5" fmla="*/ 209 h 619"/>
              <a:gd name="T6" fmla="*/ 253 w 1248"/>
              <a:gd name="T7" fmla="*/ 209 h 619"/>
              <a:gd name="T8" fmla="*/ 146 w 1248"/>
              <a:gd name="T9" fmla="*/ 163 h 619"/>
              <a:gd name="T10" fmla="*/ 0 w 1248"/>
              <a:gd name="T11" fmla="*/ 309 h 619"/>
              <a:gd name="T12" fmla="*/ 146 w 1248"/>
              <a:gd name="T13" fmla="*/ 456 h 619"/>
              <a:gd name="T14" fmla="*/ 253 w 1248"/>
              <a:gd name="T15" fmla="*/ 410 h 619"/>
              <a:gd name="T16" fmla="*/ 253 w 1248"/>
              <a:gd name="T17" fmla="*/ 410 h 619"/>
              <a:gd name="T18" fmla="*/ 667 w 1248"/>
              <a:gd name="T19" fmla="*/ 459 h 619"/>
              <a:gd name="T20" fmla="*/ 939 w 1248"/>
              <a:gd name="T21" fmla="*/ 619 h 619"/>
              <a:gd name="T22" fmla="*/ 1248 w 1248"/>
              <a:gd name="T23" fmla="*/ 309 h 619"/>
              <a:gd name="T24" fmla="*/ 939 w 1248"/>
              <a:gd name="T25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48" h="619">
                <a:moveTo>
                  <a:pt x="939" y="0"/>
                </a:moveTo>
                <a:cubicBezTo>
                  <a:pt x="822" y="0"/>
                  <a:pt x="720" y="65"/>
                  <a:pt x="667" y="160"/>
                </a:cubicBezTo>
                <a:cubicBezTo>
                  <a:pt x="581" y="312"/>
                  <a:pt x="372" y="337"/>
                  <a:pt x="253" y="209"/>
                </a:cubicBezTo>
                <a:cubicBezTo>
                  <a:pt x="253" y="209"/>
                  <a:pt x="253" y="209"/>
                  <a:pt x="253" y="209"/>
                </a:cubicBezTo>
                <a:cubicBezTo>
                  <a:pt x="226" y="181"/>
                  <a:pt x="188" y="163"/>
                  <a:pt x="146" y="163"/>
                </a:cubicBezTo>
                <a:cubicBezTo>
                  <a:pt x="65" y="163"/>
                  <a:pt x="0" y="229"/>
                  <a:pt x="0" y="309"/>
                </a:cubicBezTo>
                <a:cubicBezTo>
                  <a:pt x="0" y="390"/>
                  <a:pt x="65" y="456"/>
                  <a:pt x="146" y="456"/>
                </a:cubicBezTo>
                <a:cubicBezTo>
                  <a:pt x="188" y="456"/>
                  <a:pt x="226" y="438"/>
                  <a:pt x="253" y="410"/>
                </a:cubicBezTo>
                <a:cubicBezTo>
                  <a:pt x="253" y="410"/>
                  <a:pt x="253" y="410"/>
                  <a:pt x="253" y="410"/>
                </a:cubicBezTo>
                <a:cubicBezTo>
                  <a:pt x="372" y="282"/>
                  <a:pt x="581" y="307"/>
                  <a:pt x="667" y="459"/>
                </a:cubicBezTo>
                <a:cubicBezTo>
                  <a:pt x="720" y="554"/>
                  <a:pt x="822" y="619"/>
                  <a:pt x="939" y="619"/>
                </a:cubicBezTo>
                <a:cubicBezTo>
                  <a:pt x="1110" y="619"/>
                  <a:pt x="1248" y="480"/>
                  <a:pt x="1248" y="309"/>
                </a:cubicBezTo>
                <a:cubicBezTo>
                  <a:pt x="1248" y="139"/>
                  <a:pt x="1110" y="0"/>
                  <a:pt x="939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50800" dir="60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1" name="任意多边形 199"/>
          <p:cNvSpPr/>
          <p:nvPr/>
        </p:nvSpPr>
        <p:spPr>
          <a:xfrm rot="5400000">
            <a:off x="7159718" y="1259050"/>
            <a:ext cx="117932" cy="117975"/>
          </a:xfrm>
          <a:custGeom>
            <a:avLst/>
            <a:gdLst>
              <a:gd name="connsiteX0" fmla="*/ 0 w 838200"/>
              <a:gd name="connsiteY0" fmla="*/ 526151 h 838200"/>
              <a:gd name="connsiteX1" fmla="*/ 0 w 838200"/>
              <a:gd name="connsiteY1" fmla="*/ 312049 h 838200"/>
              <a:gd name="connsiteX2" fmla="*/ 302418 w 838200"/>
              <a:gd name="connsiteY2" fmla="*/ 312049 h 838200"/>
              <a:gd name="connsiteX3" fmla="*/ 302418 w 838200"/>
              <a:gd name="connsiteY3" fmla="*/ 0 h 838200"/>
              <a:gd name="connsiteX4" fmla="*/ 516520 w 838200"/>
              <a:gd name="connsiteY4" fmla="*/ 0 h 838200"/>
              <a:gd name="connsiteX5" fmla="*/ 516520 w 838200"/>
              <a:gd name="connsiteY5" fmla="*/ 312049 h 838200"/>
              <a:gd name="connsiteX6" fmla="*/ 838200 w 838200"/>
              <a:gd name="connsiteY6" fmla="*/ 312049 h 838200"/>
              <a:gd name="connsiteX7" fmla="*/ 838200 w 838200"/>
              <a:gd name="connsiteY7" fmla="*/ 526151 h 838200"/>
              <a:gd name="connsiteX8" fmla="*/ 516520 w 838200"/>
              <a:gd name="connsiteY8" fmla="*/ 526151 h 838200"/>
              <a:gd name="connsiteX9" fmla="*/ 516520 w 838200"/>
              <a:gd name="connsiteY9" fmla="*/ 838200 h 838200"/>
              <a:gd name="connsiteX10" fmla="*/ 302418 w 838200"/>
              <a:gd name="connsiteY10" fmla="*/ 838200 h 838200"/>
              <a:gd name="connsiteX11" fmla="*/ 302418 w 838200"/>
              <a:gd name="connsiteY11" fmla="*/ 526151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8200" h="838200">
                <a:moveTo>
                  <a:pt x="0" y="526151"/>
                </a:moveTo>
                <a:lnTo>
                  <a:pt x="0" y="312049"/>
                </a:lnTo>
                <a:lnTo>
                  <a:pt x="302418" y="312049"/>
                </a:lnTo>
                <a:lnTo>
                  <a:pt x="302418" y="0"/>
                </a:lnTo>
                <a:lnTo>
                  <a:pt x="516520" y="0"/>
                </a:lnTo>
                <a:lnTo>
                  <a:pt x="516520" y="312049"/>
                </a:lnTo>
                <a:lnTo>
                  <a:pt x="838200" y="312049"/>
                </a:lnTo>
                <a:lnTo>
                  <a:pt x="838200" y="526151"/>
                </a:lnTo>
                <a:lnTo>
                  <a:pt x="516520" y="526151"/>
                </a:lnTo>
                <a:lnTo>
                  <a:pt x="516520" y="838200"/>
                </a:lnTo>
                <a:lnTo>
                  <a:pt x="302418" y="838200"/>
                </a:lnTo>
                <a:lnTo>
                  <a:pt x="302418" y="526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2" name="饼形 179"/>
          <p:cNvSpPr/>
          <p:nvPr/>
        </p:nvSpPr>
        <p:spPr>
          <a:xfrm>
            <a:off x="6310548" y="3280741"/>
            <a:ext cx="1360337" cy="1359845"/>
          </a:xfrm>
          <a:prstGeom prst="pie">
            <a:avLst>
              <a:gd name="adj1" fmla="val 16208826"/>
              <a:gd name="adj2" fmla="val 19816934"/>
            </a:avLst>
          </a:prstGeom>
          <a:solidFill>
            <a:srgbClr val="922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3" name="饼形 180"/>
          <p:cNvSpPr/>
          <p:nvPr/>
        </p:nvSpPr>
        <p:spPr>
          <a:xfrm>
            <a:off x="6304548" y="3273425"/>
            <a:ext cx="1360337" cy="1359845"/>
          </a:xfrm>
          <a:prstGeom prst="pie">
            <a:avLst>
              <a:gd name="adj1" fmla="val 19824540"/>
              <a:gd name="adj2" fmla="val 1350354"/>
            </a:avLst>
          </a:prstGeom>
          <a:solidFill>
            <a:srgbClr val="922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4" name="饼形 181"/>
          <p:cNvSpPr/>
          <p:nvPr/>
        </p:nvSpPr>
        <p:spPr>
          <a:xfrm>
            <a:off x="6309614" y="3269389"/>
            <a:ext cx="1360337" cy="1359845"/>
          </a:xfrm>
          <a:prstGeom prst="pie">
            <a:avLst>
              <a:gd name="adj1" fmla="val 1374168"/>
              <a:gd name="adj2" fmla="val 5376984"/>
            </a:avLst>
          </a:prstGeom>
          <a:solidFill>
            <a:srgbClr val="922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1" name="Freeform 1112"/>
          <p:cNvSpPr/>
          <p:nvPr/>
        </p:nvSpPr>
        <p:spPr bwMode="auto">
          <a:xfrm>
            <a:off x="5657354" y="3512742"/>
            <a:ext cx="1782921" cy="884492"/>
          </a:xfrm>
          <a:custGeom>
            <a:avLst/>
            <a:gdLst>
              <a:gd name="T0" fmla="*/ 939 w 1248"/>
              <a:gd name="T1" fmla="*/ 0 h 619"/>
              <a:gd name="T2" fmla="*/ 667 w 1248"/>
              <a:gd name="T3" fmla="*/ 160 h 619"/>
              <a:gd name="T4" fmla="*/ 253 w 1248"/>
              <a:gd name="T5" fmla="*/ 209 h 619"/>
              <a:gd name="T6" fmla="*/ 253 w 1248"/>
              <a:gd name="T7" fmla="*/ 209 h 619"/>
              <a:gd name="T8" fmla="*/ 146 w 1248"/>
              <a:gd name="T9" fmla="*/ 163 h 619"/>
              <a:gd name="T10" fmla="*/ 0 w 1248"/>
              <a:gd name="T11" fmla="*/ 309 h 619"/>
              <a:gd name="T12" fmla="*/ 146 w 1248"/>
              <a:gd name="T13" fmla="*/ 456 h 619"/>
              <a:gd name="T14" fmla="*/ 253 w 1248"/>
              <a:gd name="T15" fmla="*/ 410 h 619"/>
              <a:gd name="T16" fmla="*/ 253 w 1248"/>
              <a:gd name="T17" fmla="*/ 410 h 619"/>
              <a:gd name="T18" fmla="*/ 667 w 1248"/>
              <a:gd name="T19" fmla="*/ 459 h 619"/>
              <a:gd name="T20" fmla="*/ 939 w 1248"/>
              <a:gd name="T21" fmla="*/ 619 h 619"/>
              <a:gd name="T22" fmla="*/ 1248 w 1248"/>
              <a:gd name="T23" fmla="*/ 309 h 619"/>
              <a:gd name="T24" fmla="*/ 939 w 1248"/>
              <a:gd name="T25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48" h="619">
                <a:moveTo>
                  <a:pt x="939" y="0"/>
                </a:moveTo>
                <a:cubicBezTo>
                  <a:pt x="822" y="0"/>
                  <a:pt x="720" y="65"/>
                  <a:pt x="667" y="160"/>
                </a:cubicBezTo>
                <a:cubicBezTo>
                  <a:pt x="581" y="312"/>
                  <a:pt x="372" y="337"/>
                  <a:pt x="253" y="209"/>
                </a:cubicBezTo>
                <a:cubicBezTo>
                  <a:pt x="253" y="209"/>
                  <a:pt x="253" y="209"/>
                  <a:pt x="253" y="209"/>
                </a:cubicBezTo>
                <a:cubicBezTo>
                  <a:pt x="226" y="181"/>
                  <a:pt x="188" y="163"/>
                  <a:pt x="146" y="163"/>
                </a:cubicBezTo>
                <a:cubicBezTo>
                  <a:pt x="65" y="163"/>
                  <a:pt x="0" y="229"/>
                  <a:pt x="0" y="309"/>
                </a:cubicBezTo>
                <a:cubicBezTo>
                  <a:pt x="0" y="390"/>
                  <a:pt x="65" y="456"/>
                  <a:pt x="146" y="456"/>
                </a:cubicBezTo>
                <a:cubicBezTo>
                  <a:pt x="188" y="456"/>
                  <a:pt x="226" y="438"/>
                  <a:pt x="253" y="410"/>
                </a:cubicBezTo>
                <a:cubicBezTo>
                  <a:pt x="253" y="410"/>
                  <a:pt x="253" y="410"/>
                  <a:pt x="253" y="410"/>
                </a:cubicBezTo>
                <a:cubicBezTo>
                  <a:pt x="372" y="282"/>
                  <a:pt x="581" y="307"/>
                  <a:pt x="667" y="459"/>
                </a:cubicBezTo>
                <a:cubicBezTo>
                  <a:pt x="720" y="554"/>
                  <a:pt x="822" y="619"/>
                  <a:pt x="939" y="619"/>
                </a:cubicBezTo>
                <a:cubicBezTo>
                  <a:pt x="1110" y="619"/>
                  <a:pt x="1248" y="480"/>
                  <a:pt x="1248" y="309"/>
                </a:cubicBezTo>
                <a:cubicBezTo>
                  <a:pt x="1248" y="139"/>
                  <a:pt x="1110" y="0"/>
                  <a:pt x="939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50800" dir="60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9" name="任意多边形 200"/>
          <p:cNvSpPr/>
          <p:nvPr/>
        </p:nvSpPr>
        <p:spPr>
          <a:xfrm rot="5400000">
            <a:off x="7489922" y="3895924"/>
            <a:ext cx="117932" cy="117975"/>
          </a:xfrm>
          <a:custGeom>
            <a:avLst/>
            <a:gdLst>
              <a:gd name="connsiteX0" fmla="*/ 0 w 838200"/>
              <a:gd name="connsiteY0" fmla="*/ 526151 h 838200"/>
              <a:gd name="connsiteX1" fmla="*/ 0 w 838200"/>
              <a:gd name="connsiteY1" fmla="*/ 312049 h 838200"/>
              <a:gd name="connsiteX2" fmla="*/ 302418 w 838200"/>
              <a:gd name="connsiteY2" fmla="*/ 312049 h 838200"/>
              <a:gd name="connsiteX3" fmla="*/ 302418 w 838200"/>
              <a:gd name="connsiteY3" fmla="*/ 0 h 838200"/>
              <a:gd name="connsiteX4" fmla="*/ 516520 w 838200"/>
              <a:gd name="connsiteY4" fmla="*/ 0 h 838200"/>
              <a:gd name="connsiteX5" fmla="*/ 516520 w 838200"/>
              <a:gd name="connsiteY5" fmla="*/ 312049 h 838200"/>
              <a:gd name="connsiteX6" fmla="*/ 838200 w 838200"/>
              <a:gd name="connsiteY6" fmla="*/ 312049 h 838200"/>
              <a:gd name="connsiteX7" fmla="*/ 838200 w 838200"/>
              <a:gd name="connsiteY7" fmla="*/ 526151 h 838200"/>
              <a:gd name="connsiteX8" fmla="*/ 516520 w 838200"/>
              <a:gd name="connsiteY8" fmla="*/ 526151 h 838200"/>
              <a:gd name="connsiteX9" fmla="*/ 516520 w 838200"/>
              <a:gd name="connsiteY9" fmla="*/ 838200 h 838200"/>
              <a:gd name="connsiteX10" fmla="*/ 302418 w 838200"/>
              <a:gd name="connsiteY10" fmla="*/ 838200 h 838200"/>
              <a:gd name="connsiteX11" fmla="*/ 302418 w 838200"/>
              <a:gd name="connsiteY11" fmla="*/ 526151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8200" h="838200">
                <a:moveTo>
                  <a:pt x="0" y="526151"/>
                </a:moveTo>
                <a:lnTo>
                  <a:pt x="0" y="312049"/>
                </a:lnTo>
                <a:lnTo>
                  <a:pt x="302418" y="312049"/>
                </a:lnTo>
                <a:lnTo>
                  <a:pt x="302418" y="0"/>
                </a:lnTo>
                <a:lnTo>
                  <a:pt x="516520" y="0"/>
                </a:lnTo>
                <a:lnTo>
                  <a:pt x="516520" y="312049"/>
                </a:lnTo>
                <a:lnTo>
                  <a:pt x="838200" y="312049"/>
                </a:lnTo>
                <a:lnTo>
                  <a:pt x="838200" y="526151"/>
                </a:lnTo>
                <a:lnTo>
                  <a:pt x="516520" y="526151"/>
                </a:lnTo>
                <a:lnTo>
                  <a:pt x="516520" y="838200"/>
                </a:lnTo>
                <a:lnTo>
                  <a:pt x="302418" y="838200"/>
                </a:lnTo>
                <a:lnTo>
                  <a:pt x="302418" y="526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0" name="饼形 172"/>
          <p:cNvSpPr/>
          <p:nvPr/>
        </p:nvSpPr>
        <p:spPr>
          <a:xfrm flipH="1">
            <a:off x="4041702" y="2154327"/>
            <a:ext cx="1360337" cy="1359846"/>
          </a:xfrm>
          <a:prstGeom prst="pie">
            <a:avLst>
              <a:gd name="adj1" fmla="val 16208826"/>
              <a:gd name="adj2" fmla="val 19816934"/>
            </a:avLst>
          </a:prstGeom>
          <a:solidFill>
            <a:srgbClr val="922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1" name="饼形 173"/>
          <p:cNvSpPr/>
          <p:nvPr/>
        </p:nvSpPr>
        <p:spPr>
          <a:xfrm flipH="1">
            <a:off x="4047702" y="2147011"/>
            <a:ext cx="1360337" cy="1359846"/>
          </a:xfrm>
          <a:prstGeom prst="pie">
            <a:avLst>
              <a:gd name="adj1" fmla="val 19824540"/>
              <a:gd name="adj2" fmla="val 1350354"/>
            </a:avLst>
          </a:prstGeom>
          <a:solidFill>
            <a:srgbClr val="922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2" name="饼形 174"/>
          <p:cNvSpPr/>
          <p:nvPr/>
        </p:nvSpPr>
        <p:spPr>
          <a:xfrm flipH="1">
            <a:off x="4046635" y="2138977"/>
            <a:ext cx="1360337" cy="1359846"/>
          </a:xfrm>
          <a:prstGeom prst="pie">
            <a:avLst>
              <a:gd name="adj1" fmla="val 1374168"/>
              <a:gd name="adj2" fmla="val 5376984"/>
            </a:avLst>
          </a:prstGeom>
          <a:solidFill>
            <a:srgbClr val="922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9" name="Freeform 1112"/>
          <p:cNvSpPr/>
          <p:nvPr/>
        </p:nvSpPr>
        <p:spPr bwMode="auto">
          <a:xfrm flipH="1">
            <a:off x="4272312" y="2386328"/>
            <a:ext cx="1782921" cy="884492"/>
          </a:xfrm>
          <a:custGeom>
            <a:avLst/>
            <a:gdLst>
              <a:gd name="T0" fmla="*/ 939 w 1248"/>
              <a:gd name="T1" fmla="*/ 0 h 619"/>
              <a:gd name="T2" fmla="*/ 667 w 1248"/>
              <a:gd name="T3" fmla="*/ 160 h 619"/>
              <a:gd name="T4" fmla="*/ 253 w 1248"/>
              <a:gd name="T5" fmla="*/ 209 h 619"/>
              <a:gd name="T6" fmla="*/ 253 w 1248"/>
              <a:gd name="T7" fmla="*/ 209 h 619"/>
              <a:gd name="T8" fmla="*/ 146 w 1248"/>
              <a:gd name="T9" fmla="*/ 163 h 619"/>
              <a:gd name="T10" fmla="*/ 0 w 1248"/>
              <a:gd name="T11" fmla="*/ 309 h 619"/>
              <a:gd name="T12" fmla="*/ 146 w 1248"/>
              <a:gd name="T13" fmla="*/ 456 h 619"/>
              <a:gd name="T14" fmla="*/ 253 w 1248"/>
              <a:gd name="T15" fmla="*/ 410 h 619"/>
              <a:gd name="T16" fmla="*/ 253 w 1248"/>
              <a:gd name="T17" fmla="*/ 410 h 619"/>
              <a:gd name="T18" fmla="*/ 667 w 1248"/>
              <a:gd name="T19" fmla="*/ 459 h 619"/>
              <a:gd name="T20" fmla="*/ 939 w 1248"/>
              <a:gd name="T21" fmla="*/ 619 h 619"/>
              <a:gd name="T22" fmla="*/ 1248 w 1248"/>
              <a:gd name="T23" fmla="*/ 309 h 619"/>
              <a:gd name="T24" fmla="*/ 939 w 1248"/>
              <a:gd name="T25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48" h="619">
                <a:moveTo>
                  <a:pt x="939" y="0"/>
                </a:moveTo>
                <a:cubicBezTo>
                  <a:pt x="822" y="0"/>
                  <a:pt x="720" y="65"/>
                  <a:pt x="667" y="160"/>
                </a:cubicBezTo>
                <a:cubicBezTo>
                  <a:pt x="581" y="312"/>
                  <a:pt x="372" y="337"/>
                  <a:pt x="253" y="209"/>
                </a:cubicBezTo>
                <a:cubicBezTo>
                  <a:pt x="253" y="209"/>
                  <a:pt x="253" y="209"/>
                  <a:pt x="253" y="209"/>
                </a:cubicBezTo>
                <a:cubicBezTo>
                  <a:pt x="226" y="181"/>
                  <a:pt x="188" y="163"/>
                  <a:pt x="146" y="163"/>
                </a:cubicBezTo>
                <a:cubicBezTo>
                  <a:pt x="65" y="163"/>
                  <a:pt x="0" y="229"/>
                  <a:pt x="0" y="309"/>
                </a:cubicBezTo>
                <a:cubicBezTo>
                  <a:pt x="0" y="390"/>
                  <a:pt x="65" y="456"/>
                  <a:pt x="146" y="456"/>
                </a:cubicBezTo>
                <a:cubicBezTo>
                  <a:pt x="188" y="456"/>
                  <a:pt x="226" y="438"/>
                  <a:pt x="253" y="410"/>
                </a:cubicBezTo>
                <a:cubicBezTo>
                  <a:pt x="253" y="410"/>
                  <a:pt x="253" y="410"/>
                  <a:pt x="253" y="410"/>
                </a:cubicBezTo>
                <a:cubicBezTo>
                  <a:pt x="372" y="282"/>
                  <a:pt x="581" y="307"/>
                  <a:pt x="667" y="459"/>
                </a:cubicBezTo>
                <a:cubicBezTo>
                  <a:pt x="720" y="554"/>
                  <a:pt x="822" y="619"/>
                  <a:pt x="939" y="619"/>
                </a:cubicBezTo>
                <a:cubicBezTo>
                  <a:pt x="1110" y="619"/>
                  <a:pt x="1248" y="480"/>
                  <a:pt x="1248" y="309"/>
                </a:cubicBezTo>
                <a:cubicBezTo>
                  <a:pt x="1248" y="139"/>
                  <a:pt x="1110" y="0"/>
                  <a:pt x="939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50800" dir="60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7" name="任意多边形 201"/>
          <p:cNvSpPr/>
          <p:nvPr/>
        </p:nvSpPr>
        <p:spPr>
          <a:xfrm rot="5400000">
            <a:off x="4387871" y="2287849"/>
            <a:ext cx="117932" cy="117975"/>
          </a:xfrm>
          <a:custGeom>
            <a:avLst/>
            <a:gdLst>
              <a:gd name="connsiteX0" fmla="*/ 0 w 838200"/>
              <a:gd name="connsiteY0" fmla="*/ 526151 h 838200"/>
              <a:gd name="connsiteX1" fmla="*/ 0 w 838200"/>
              <a:gd name="connsiteY1" fmla="*/ 312049 h 838200"/>
              <a:gd name="connsiteX2" fmla="*/ 302418 w 838200"/>
              <a:gd name="connsiteY2" fmla="*/ 312049 h 838200"/>
              <a:gd name="connsiteX3" fmla="*/ 302418 w 838200"/>
              <a:gd name="connsiteY3" fmla="*/ 0 h 838200"/>
              <a:gd name="connsiteX4" fmla="*/ 516520 w 838200"/>
              <a:gd name="connsiteY4" fmla="*/ 0 h 838200"/>
              <a:gd name="connsiteX5" fmla="*/ 516520 w 838200"/>
              <a:gd name="connsiteY5" fmla="*/ 312049 h 838200"/>
              <a:gd name="connsiteX6" fmla="*/ 838200 w 838200"/>
              <a:gd name="connsiteY6" fmla="*/ 312049 h 838200"/>
              <a:gd name="connsiteX7" fmla="*/ 838200 w 838200"/>
              <a:gd name="connsiteY7" fmla="*/ 526151 h 838200"/>
              <a:gd name="connsiteX8" fmla="*/ 516520 w 838200"/>
              <a:gd name="connsiteY8" fmla="*/ 526151 h 838200"/>
              <a:gd name="connsiteX9" fmla="*/ 516520 w 838200"/>
              <a:gd name="connsiteY9" fmla="*/ 838200 h 838200"/>
              <a:gd name="connsiteX10" fmla="*/ 302418 w 838200"/>
              <a:gd name="connsiteY10" fmla="*/ 838200 h 838200"/>
              <a:gd name="connsiteX11" fmla="*/ 302418 w 838200"/>
              <a:gd name="connsiteY11" fmla="*/ 526151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8200" h="838200">
                <a:moveTo>
                  <a:pt x="0" y="526151"/>
                </a:moveTo>
                <a:lnTo>
                  <a:pt x="0" y="312049"/>
                </a:lnTo>
                <a:lnTo>
                  <a:pt x="302418" y="312049"/>
                </a:lnTo>
                <a:lnTo>
                  <a:pt x="302418" y="0"/>
                </a:lnTo>
                <a:lnTo>
                  <a:pt x="516520" y="0"/>
                </a:lnTo>
                <a:lnTo>
                  <a:pt x="516520" y="312049"/>
                </a:lnTo>
                <a:lnTo>
                  <a:pt x="838200" y="312049"/>
                </a:lnTo>
                <a:lnTo>
                  <a:pt x="838200" y="526151"/>
                </a:lnTo>
                <a:lnTo>
                  <a:pt x="516520" y="526151"/>
                </a:lnTo>
                <a:lnTo>
                  <a:pt x="516520" y="838200"/>
                </a:lnTo>
                <a:lnTo>
                  <a:pt x="302418" y="838200"/>
                </a:lnTo>
                <a:lnTo>
                  <a:pt x="302418" y="526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4" name="饼形 1"/>
          <p:cNvSpPr/>
          <p:nvPr/>
        </p:nvSpPr>
        <p:spPr>
          <a:xfrm flipH="1">
            <a:off x="4047754" y="4324134"/>
            <a:ext cx="1360337" cy="1359845"/>
          </a:xfrm>
          <a:prstGeom prst="pie">
            <a:avLst>
              <a:gd name="adj1" fmla="val 1331768"/>
              <a:gd name="adj2" fmla="val 2951609"/>
            </a:avLst>
          </a:prstGeom>
          <a:solidFill>
            <a:srgbClr val="FE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5" name="饼形 186"/>
          <p:cNvSpPr/>
          <p:nvPr/>
        </p:nvSpPr>
        <p:spPr>
          <a:xfrm flipH="1">
            <a:off x="4047702" y="4324134"/>
            <a:ext cx="1360337" cy="1359845"/>
          </a:xfrm>
          <a:prstGeom prst="pie">
            <a:avLst>
              <a:gd name="adj1" fmla="val 19824540"/>
              <a:gd name="adj2" fmla="val 1350354"/>
            </a:avLst>
          </a:prstGeom>
          <a:solidFill>
            <a:srgbClr val="922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6" name="饼形 187"/>
          <p:cNvSpPr/>
          <p:nvPr/>
        </p:nvSpPr>
        <p:spPr>
          <a:xfrm flipH="1">
            <a:off x="4042636" y="4320098"/>
            <a:ext cx="1360337" cy="1359845"/>
          </a:xfrm>
          <a:prstGeom prst="pie">
            <a:avLst>
              <a:gd name="adj1" fmla="val 2986281"/>
              <a:gd name="adj2" fmla="val 5376984"/>
            </a:avLst>
          </a:prstGeom>
          <a:solidFill>
            <a:srgbClr val="922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9" name="饼形 185"/>
          <p:cNvSpPr/>
          <p:nvPr/>
        </p:nvSpPr>
        <p:spPr>
          <a:xfrm flipH="1">
            <a:off x="4041702" y="4331450"/>
            <a:ext cx="1360337" cy="1359845"/>
          </a:xfrm>
          <a:prstGeom prst="pie">
            <a:avLst>
              <a:gd name="adj1" fmla="val 16208826"/>
              <a:gd name="adj2" fmla="val 19816934"/>
            </a:avLst>
          </a:prstGeom>
          <a:solidFill>
            <a:srgbClr val="922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0" name="Freeform 1112"/>
          <p:cNvSpPr/>
          <p:nvPr/>
        </p:nvSpPr>
        <p:spPr bwMode="auto">
          <a:xfrm flipH="1">
            <a:off x="4272312" y="4563450"/>
            <a:ext cx="1782921" cy="884492"/>
          </a:xfrm>
          <a:custGeom>
            <a:avLst/>
            <a:gdLst>
              <a:gd name="T0" fmla="*/ 939 w 1248"/>
              <a:gd name="T1" fmla="*/ 0 h 619"/>
              <a:gd name="T2" fmla="*/ 667 w 1248"/>
              <a:gd name="T3" fmla="*/ 160 h 619"/>
              <a:gd name="T4" fmla="*/ 253 w 1248"/>
              <a:gd name="T5" fmla="*/ 209 h 619"/>
              <a:gd name="T6" fmla="*/ 253 w 1248"/>
              <a:gd name="T7" fmla="*/ 209 h 619"/>
              <a:gd name="T8" fmla="*/ 146 w 1248"/>
              <a:gd name="T9" fmla="*/ 163 h 619"/>
              <a:gd name="T10" fmla="*/ 0 w 1248"/>
              <a:gd name="T11" fmla="*/ 309 h 619"/>
              <a:gd name="T12" fmla="*/ 146 w 1248"/>
              <a:gd name="T13" fmla="*/ 456 h 619"/>
              <a:gd name="T14" fmla="*/ 253 w 1248"/>
              <a:gd name="T15" fmla="*/ 410 h 619"/>
              <a:gd name="T16" fmla="*/ 253 w 1248"/>
              <a:gd name="T17" fmla="*/ 410 h 619"/>
              <a:gd name="T18" fmla="*/ 667 w 1248"/>
              <a:gd name="T19" fmla="*/ 459 h 619"/>
              <a:gd name="T20" fmla="*/ 939 w 1248"/>
              <a:gd name="T21" fmla="*/ 619 h 619"/>
              <a:gd name="T22" fmla="*/ 1248 w 1248"/>
              <a:gd name="T23" fmla="*/ 309 h 619"/>
              <a:gd name="T24" fmla="*/ 939 w 1248"/>
              <a:gd name="T25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48" h="619">
                <a:moveTo>
                  <a:pt x="939" y="0"/>
                </a:moveTo>
                <a:cubicBezTo>
                  <a:pt x="822" y="0"/>
                  <a:pt x="720" y="65"/>
                  <a:pt x="667" y="160"/>
                </a:cubicBezTo>
                <a:cubicBezTo>
                  <a:pt x="581" y="312"/>
                  <a:pt x="372" y="337"/>
                  <a:pt x="253" y="209"/>
                </a:cubicBezTo>
                <a:cubicBezTo>
                  <a:pt x="253" y="209"/>
                  <a:pt x="253" y="209"/>
                  <a:pt x="253" y="209"/>
                </a:cubicBezTo>
                <a:cubicBezTo>
                  <a:pt x="226" y="181"/>
                  <a:pt x="188" y="163"/>
                  <a:pt x="146" y="163"/>
                </a:cubicBezTo>
                <a:cubicBezTo>
                  <a:pt x="65" y="163"/>
                  <a:pt x="0" y="229"/>
                  <a:pt x="0" y="309"/>
                </a:cubicBezTo>
                <a:cubicBezTo>
                  <a:pt x="0" y="390"/>
                  <a:pt x="65" y="456"/>
                  <a:pt x="146" y="456"/>
                </a:cubicBezTo>
                <a:cubicBezTo>
                  <a:pt x="188" y="456"/>
                  <a:pt x="226" y="438"/>
                  <a:pt x="253" y="410"/>
                </a:cubicBezTo>
                <a:cubicBezTo>
                  <a:pt x="253" y="410"/>
                  <a:pt x="253" y="410"/>
                  <a:pt x="253" y="410"/>
                </a:cubicBezTo>
                <a:cubicBezTo>
                  <a:pt x="372" y="282"/>
                  <a:pt x="581" y="307"/>
                  <a:pt x="667" y="459"/>
                </a:cubicBezTo>
                <a:cubicBezTo>
                  <a:pt x="720" y="554"/>
                  <a:pt x="822" y="619"/>
                  <a:pt x="939" y="619"/>
                </a:cubicBezTo>
                <a:cubicBezTo>
                  <a:pt x="1110" y="619"/>
                  <a:pt x="1248" y="480"/>
                  <a:pt x="1248" y="309"/>
                </a:cubicBezTo>
                <a:cubicBezTo>
                  <a:pt x="1248" y="139"/>
                  <a:pt x="1110" y="0"/>
                  <a:pt x="939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50800" dir="60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8" name="任意多边形 202"/>
          <p:cNvSpPr/>
          <p:nvPr/>
        </p:nvSpPr>
        <p:spPr>
          <a:xfrm rot="5400000">
            <a:off x="4387871" y="4463367"/>
            <a:ext cx="117932" cy="117975"/>
          </a:xfrm>
          <a:custGeom>
            <a:avLst/>
            <a:gdLst>
              <a:gd name="connsiteX0" fmla="*/ 0 w 838200"/>
              <a:gd name="connsiteY0" fmla="*/ 526151 h 838200"/>
              <a:gd name="connsiteX1" fmla="*/ 0 w 838200"/>
              <a:gd name="connsiteY1" fmla="*/ 312049 h 838200"/>
              <a:gd name="connsiteX2" fmla="*/ 302418 w 838200"/>
              <a:gd name="connsiteY2" fmla="*/ 312049 h 838200"/>
              <a:gd name="connsiteX3" fmla="*/ 302418 w 838200"/>
              <a:gd name="connsiteY3" fmla="*/ 0 h 838200"/>
              <a:gd name="connsiteX4" fmla="*/ 516520 w 838200"/>
              <a:gd name="connsiteY4" fmla="*/ 0 h 838200"/>
              <a:gd name="connsiteX5" fmla="*/ 516520 w 838200"/>
              <a:gd name="connsiteY5" fmla="*/ 312049 h 838200"/>
              <a:gd name="connsiteX6" fmla="*/ 838200 w 838200"/>
              <a:gd name="connsiteY6" fmla="*/ 312049 h 838200"/>
              <a:gd name="connsiteX7" fmla="*/ 838200 w 838200"/>
              <a:gd name="connsiteY7" fmla="*/ 526151 h 838200"/>
              <a:gd name="connsiteX8" fmla="*/ 516520 w 838200"/>
              <a:gd name="connsiteY8" fmla="*/ 526151 h 838200"/>
              <a:gd name="connsiteX9" fmla="*/ 516520 w 838200"/>
              <a:gd name="connsiteY9" fmla="*/ 838200 h 838200"/>
              <a:gd name="connsiteX10" fmla="*/ 302418 w 838200"/>
              <a:gd name="connsiteY10" fmla="*/ 838200 h 838200"/>
              <a:gd name="connsiteX11" fmla="*/ 302418 w 838200"/>
              <a:gd name="connsiteY11" fmla="*/ 526151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8200" h="838200">
                <a:moveTo>
                  <a:pt x="0" y="526151"/>
                </a:moveTo>
                <a:lnTo>
                  <a:pt x="0" y="312049"/>
                </a:lnTo>
                <a:lnTo>
                  <a:pt x="302418" y="312049"/>
                </a:lnTo>
                <a:lnTo>
                  <a:pt x="302418" y="0"/>
                </a:lnTo>
                <a:lnTo>
                  <a:pt x="516520" y="0"/>
                </a:lnTo>
                <a:lnTo>
                  <a:pt x="516520" y="312049"/>
                </a:lnTo>
                <a:lnTo>
                  <a:pt x="838200" y="312049"/>
                </a:lnTo>
                <a:lnTo>
                  <a:pt x="838200" y="526151"/>
                </a:lnTo>
                <a:lnTo>
                  <a:pt x="516520" y="526151"/>
                </a:lnTo>
                <a:lnTo>
                  <a:pt x="516520" y="838200"/>
                </a:lnTo>
                <a:lnTo>
                  <a:pt x="302418" y="838200"/>
                </a:lnTo>
                <a:lnTo>
                  <a:pt x="302418" y="526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2" name="椭圆 281"/>
          <p:cNvSpPr/>
          <p:nvPr/>
        </p:nvSpPr>
        <p:spPr>
          <a:xfrm>
            <a:off x="6632345" y="1450289"/>
            <a:ext cx="732738" cy="732473"/>
          </a:xfrm>
          <a:prstGeom prst="ellipse">
            <a:avLst/>
          </a:prstGeom>
          <a:solidFill>
            <a:srgbClr val="B50C0D"/>
          </a:solidFill>
          <a:ln w="22225">
            <a:solidFill>
              <a:srgbClr val="B50C0D"/>
            </a:solidFill>
          </a:ln>
          <a:effectLst>
            <a:outerShdw blurRad="38100" dist="50800" dir="6600000" algn="t" rotWithShape="0">
              <a:schemeClr val="tx1">
                <a:lumMod val="65000"/>
                <a:lumOff val="35000"/>
                <a:alpha val="3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3" name="文本框 219"/>
          <p:cNvSpPr txBox="1"/>
          <p:nvPr/>
        </p:nvSpPr>
        <p:spPr>
          <a:xfrm>
            <a:off x="6647760" y="1550368"/>
            <a:ext cx="70314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保险费率</a:t>
            </a:r>
            <a:endParaRPr lang="zh-CN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5" name="椭圆 284"/>
          <p:cNvSpPr/>
          <p:nvPr/>
        </p:nvSpPr>
        <p:spPr>
          <a:xfrm>
            <a:off x="6632345" y="3587950"/>
            <a:ext cx="732738" cy="732473"/>
          </a:xfrm>
          <a:prstGeom prst="ellipse">
            <a:avLst/>
          </a:prstGeom>
          <a:solidFill>
            <a:srgbClr val="B50C0D"/>
          </a:solidFill>
          <a:ln w="22225">
            <a:solidFill>
              <a:srgbClr val="B50C0D"/>
            </a:solidFill>
          </a:ln>
          <a:effectLst>
            <a:outerShdw blurRad="38100" dist="50800" dir="6600000" algn="t" rotWithShape="0">
              <a:schemeClr val="tx1">
                <a:lumMod val="65000"/>
                <a:lumOff val="35000"/>
                <a:alpha val="3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6" name="文本框 221"/>
          <p:cNvSpPr txBox="1"/>
          <p:nvPr/>
        </p:nvSpPr>
        <p:spPr>
          <a:xfrm>
            <a:off x="6647760" y="3672136"/>
            <a:ext cx="70314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应用领域</a:t>
            </a:r>
            <a:endParaRPr lang="zh-CN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8" name="椭圆 287"/>
          <p:cNvSpPr/>
          <p:nvPr/>
        </p:nvSpPr>
        <p:spPr>
          <a:xfrm flipH="1">
            <a:off x="4347503" y="2461536"/>
            <a:ext cx="732738" cy="732473"/>
          </a:xfrm>
          <a:prstGeom prst="ellipse">
            <a:avLst/>
          </a:prstGeom>
          <a:solidFill>
            <a:srgbClr val="B50C0D"/>
          </a:solidFill>
          <a:ln w="22225">
            <a:solidFill>
              <a:srgbClr val="B50C0D"/>
            </a:solidFill>
          </a:ln>
          <a:effectLst>
            <a:outerShdw blurRad="38100" dist="50800" dir="6600000" algn="t" rotWithShape="0">
              <a:schemeClr val="tx1">
                <a:lumMod val="65000"/>
                <a:lumOff val="35000"/>
                <a:alpha val="3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9" name="文本框 222"/>
          <p:cNvSpPr txBox="1"/>
          <p:nvPr/>
        </p:nvSpPr>
        <p:spPr>
          <a:xfrm>
            <a:off x="4360272" y="2527462"/>
            <a:ext cx="70314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保险责任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1" name="椭圆 290"/>
          <p:cNvSpPr/>
          <p:nvPr/>
        </p:nvSpPr>
        <p:spPr>
          <a:xfrm flipH="1">
            <a:off x="4347503" y="4638658"/>
            <a:ext cx="732738" cy="732473"/>
          </a:xfrm>
          <a:prstGeom prst="ellipse">
            <a:avLst/>
          </a:prstGeom>
          <a:solidFill>
            <a:srgbClr val="B50C0D"/>
          </a:solidFill>
          <a:ln w="22225">
            <a:solidFill>
              <a:srgbClr val="B50C0D"/>
            </a:solidFill>
          </a:ln>
          <a:effectLst>
            <a:outerShdw blurRad="38100" dist="50800" dir="6600000" algn="t" rotWithShape="0">
              <a:schemeClr val="tx1">
                <a:lumMod val="65000"/>
                <a:lumOff val="35000"/>
                <a:alpha val="3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2" name="文本框 223"/>
          <p:cNvSpPr txBox="1"/>
          <p:nvPr/>
        </p:nvSpPr>
        <p:spPr>
          <a:xfrm>
            <a:off x="4362763" y="4815413"/>
            <a:ext cx="70314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定义</a:t>
            </a:r>
            <a:endParaRPr lang="zh-CN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4" name="椭圆 293"/>
          <p:cNvSpPr/>
          <p:nvPr/>
        </p:nvSpPr>
        <p:spPr>
          <a:xfrm>
            <a:off x="7711292" y="1729570"/>
            <a:ext cx="68775" cy="68749"/>
          </a:xfrm>
          <a:prstGeom prst="ellipse">
            <a:avLst/>
          </a:prstGeom>
          <a:solidFill>
            <a:srgbClr val="922822"/>
          </a:solidFill>
          <a:ln>
            <a:solidFill>
              <a:srgbClr val="7DA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95" name="肘形连接符 294"/>
          <p:cNvCxnSpPr/>
          <p:nvPr/>
        </p:nvCxnSpPr>
        <p:spPr>
          <a:xfrm flipV="1">
            <a:off x="7731936" y="1404986"/>
            <a:ext cx="359549" cy="346012"/>
          </a:xfrm>
          <a:prstGeom prst="bentConnector3">
            <a:avLst>
              <a:gd name="adj1" fmla="val 34393"/>
            </a:avLst>
          </a:prstGeom>
          <a:ln w="12700">
            <a:solidFill>
              <a:srgbClr val="9228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肘形连接符 295"/>
          <p:cNvCxnSpPr/>
          <p:nvPr/>
        </p:nvCxnSpPr>
        <p:spPr>
          <a:xfrm>
            <a:off x="7731936" y="1777696"/>
            <a:ext cx="359549" cy="346012"/>
          </a:xfrm>
          <a:prstGeom prst="bentConnector3">
            <a:avLst>
              <a:gd name="adj1" fmla="val 34393"/>
            </a:avLst>
          </a:prstGeom>
          <a:ln w="12700">
            <a:solidFill>
              <a:srgbClr val="9228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椭圆 296"/>
          <p:cNvSpPr/>
          <p:nvPr/>
        </p:nvSpPr>
        <p:spPr>
          <a:xfrm>
            <a:off x="8027412" y="1375080"/>
            <a:ext cx="68775" cy="68749"/>
          </a:xfrm>
          <a:prstGeom prst="ellipse">
            <a:avLst/>
          </a:prstGeom>
          <a:solidFill>
            <a:srgbClr val="922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8" name="椭圆 297"/>
          <p:cNvSpPr/>
          <p:nvPr/>
        </p:nvSpPr>
        <p:spPr>
          <a:xfrm>
            <a:off x="8027412" y="2086620"/>
            <a:ext cx="68775" cy="68749"/>
          </a:xfrm>
          <a:prstGeom prst="ellipse">
            <a:avLst/>
          </a:prstGeom>
          <a:solidFill>
            <a:srgbClr val="922822"/>
          </a:solidFill>
          <a:ln>
            <a:solidFill>
              <a:srgbClr val="7DA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0" name="椭圆 299"/>
          <p:cNvSpPr/>
          <p:nvPr/>
        </p:nvSpPr>
        <p:spPr>
          <a:xfrm>
            <a:off x="7711292" y="3925010"/>
            <a:ext cx="68775" cy="68749"/>
          </a:xfrm>
          <a:prstGeom prst="ellipse">
            <a:avLst/>
          </a:prstGeom>
          <a:solidFill>
            <a:srgbClr val="922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301" name="肘形连接符 300"/>
          <p:cNvCxnSpPr/>
          <p:nvPr/>
        </p:nvCxnSpPr>
        <p:spPr>
          <a:xfrm flipV="1">
            <a:off x="7731936" y="3600426"/>
            <a:ext cx="359549" cy="346012"/>
          </a:xfrm>
          <a:prstGeom prst="bentConnector3">
            <a:avLst>
              <a:gd name="adj1" fmla="val 34393"/>
            </a:avLst>
          </a:prstGeom>
          <a:ln w="12700">
            <a:solidFill>
              <a:srgbClr val="9228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肘形连接符 301"/>
          <p:cNvCxnSpPr/>
          <p:nvPr/>
        </p:nvCxnSpPr>
        <p:spPr>
          <a:xfrm>
            <a:off x="7731936" y="3973136"/>
            <a:ext cx="359549" cy="346012"/>
          </a:xfrm>
          <a:prstGeom prst="bentConnector3">
            <a:avLst>
              <a:gd name="adj1" fmla="val 34393"/>
            </a:avLst>
          </a:prstGeom>
          <a:ln w="12700">
            <a:solidFill>
              <a:srgbClr val="9228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椭圆 302"/>
          <p:cNvSpPr/>
          <p:nvPr/>
        </p:nvSpPr>
        <p:spPr>
          <a:xfrm>
            <a:off x="8027412" y="3570520"/>
            <a:ext cx="68775" cy="68749"/>
          </a:xfrm>
          <a:prstGeom prst="ellipse">
            <a:avLst/>
          </a:prstGeom>
          <a:solidFill>
            <a:srgbClr val="922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4" name="椭圆 303"/>
          <p:cNvSpPr/>
          <p:nvPr/>
        </p:nvSpPr>
        <p:spPr>
          <a:xfrm>
            <a:off x="8027412" y="4282060"/>
            <a:ext cx="68775" cy="68749"/>
          </a:xfrm>
          <a:prstGeom prst="ellipse">
            <a:avLst/>
          </a:prstGeom>
          <a:solidFill>
            <a:srgbClr val="922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6" name="任意多边形 218"/>
          <p:cNvSpPr/>
          <p:nvPr/>
        </p:nvSpPr>
        <p:spPr>
          <a:xfrm>
            <a:off x="3797712" y="2043463"/>
            <a:ext cx="464381" cy="215878"/>
          </a:xfrm>
          <a:custGeom>
            <a:avLst/>
            <a:gdLst>
              <a:gd name="connsiteX0" fmla="*/ 883403 w 883403"/>
              <a:gd name="connsiteY0" fmla="*/ 480447 h 480447"/>
              <a:gd name="connsiteX1" fmla="*/ 883403 w 883403"/>
              <a:gd name="connsiteY1" fmla="*/ 0 h 480447"/>
              <a:gd name="connsiteX2" fmla="*/ 0 w 883403"/>
              <a:gd name="connsiteY2" fmla="*/ 0 h 48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403" h="480447">
                <a:moveTo>
                  <a:pt x="883403" y="480447"/>
                </a:moveTo>
                <a:lnTo>
                  <a:pt x="883403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922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7" name="椭圆 306"/>
          <p:cNvSpPr/>
          <p:nvPr/>
        </p:nvSpPr>
        <p:spPr>
          <a:xfrm>
            <a:off x="4223275" y="2190719"/>
            <a:ext cx="68775" cy="68749"/>
          </a:xfrm>
          <a:prstGeom prst="ellipse">
            <a:avLst/>
          </a:prstGeom>
          <a:solidFill>
            <a:srgbClr val="922822"/>
          </a:solidFill>
          <a:ln>
            <a:solidFill>
              <a:srgbClr val="922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8" name="椭圆 307"/>
          <p:cNvSpPr/>
          <p:nvPr/>
        </p:nvSpPr>
        <p:spPr>
          <a:xfrm>
            <a:off x="3759988" y="2019557"/>
            <a:ext cx="68775" cy="68749"/>
          </a:xfrm>
          <a:prstGeom prst="ellipse">
            <a:avLst/>
          </a:prstGeom>
          <a:solidFill>
            <a:srgbClr val="922822"/>
          </a:solidFill>
          <a:ln>
            <a:solidFill>
              <a:srgbClr val="922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0" name="任意多边形 223"/>
          <p:cNvSpPr/>
          <p:nvPr/>
        </p:nvSpPr>
        <p:spPr>
          <a:xfrm>
            <a:off x="3797712" y="4208434"/>
            <a:ext cx="464381" cy="215878"/>
          </a:xfrm>
          <a:custGeom>
            <a:avLst/>
            <a:gdLst>
              <a:gd name="connsiteX0" fmla="*/ 883403 w 883403"/>
              <a:gd name="connsiteY0" fmla="*/ 480447 h 480447"/>
              <a:gd name="connsiteX1" fmla="*/ 883403 w 883403"/>
              <a:gd name="connsiteY1" fmla="*/ 0 h 480447"/>
              <a:gd name="connsiteX2" fmla="*/ 0 w 883403"/>
              <a:gd name="connsiteY2" fmla="*/ 0 h 48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403" h="480447">
                <a:moveTo>
                  <a:pt x="883403" y="480447"/>
                </a:moveTo>
                <a:lnTo>
                  <a:pt x="883403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922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1" name="椭圆 310"/>
          <p:cNvSpPr/>
          <p:nvPr/>
        </p:nvSpPr>
        <p:spPr>
          <a:xfrm>
            <a:off x="4223275" y="4355690"/>
            <a:ext cx="68775" cy="68749"/>
          </a:xfrm>
          <a:prstGeom prst="ellipse">
            <a:avLst/>
          </a:prstGeom>
          <a:solidFill>
            <a:srgbClr val="922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2" name="椭圆 311"/>
          <p:cNvSpPr/>
          <p:nvPr/>
        </p:nvSpPr>
        <p:spPr>
          <a:xfrm>
            <a:off x="3759988" y="4184528"/>
            <a:ext cx="68775" cy="68749"/>
          </a:xfrm>
          <a:prstGeom prst="ellipse">
            <a:avLst/>
          </a:prstGeom>
          <a:solidFill>
            <a:srgbClr val="922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4" name="Freeform 6"/>
          <p:cNvSpPr/>
          <p:nvPr/>
        </p:nvSpPr>
        <p:spPr bwMode="auto">
          <a:xfrm>
            <a:off x="7267116" y="5052873"/>
            <a:ext cx="239802" cy="239715"/>
          </a:xfrm>
          <a:custGeom>
            <a:avLst/>
            <a:gdLst>
              <a:gd name="T0" fmla="*/ 126 w 126"/>
              <a:gd name="T1" fmla="*/ 112 h 126"/>
              <a:gd name="T2" fmla="*/ 111 w 126"/>
              <a:gd name="T3" fmla="*/ 126 h 126"/>
              <a:gd name="T4" fmla="*/ 15 w 126"/>
              <a:gd name="T5" fmla="*/ 126 h 126"/>
              <a:gd name="T6" fmla="*/ 0 w 126"/>
              <a:gd name="T7" fmla="*/ 112 h 126"/>
              <a:gd name="T8" fmla="*/ 0 w 126"/>
              <a:gd name="T9" fmla="*/ 15 h 126"/>
              <a:gd name="T10" fmla="*/ 15 w 126"/>
              <a:gd name="T11" fmla="*/ 0 h 126"/>
              <a:gd name="T12" fmla="*/ 111 w 126"/>
              <a:gd name="T13" fmla="*/ 0 h 126"/>
              <a:gd name="T14" fmla="*/ 126 w 126"/>
              <a:gd name="T15" fmla="*/ 15 h 126"/>
              <a:gd name="T16" fmla="*/ 126 w 126"/>
              <a:gd name="T17" fmla="*/ 112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126">
                <a:moveTo>
                  <a:pt x="126" y="112"/>
                </a:moveTo>
                <a:cubicBezTo>
                  <a:pt x="126" y="120"/>
                  <a:pt x="119" y="126"/>
                  <a:pt x="111" y="126"/>
                </a:cubicBezTo>
                <a:cubicBezTo>
                  <a:pt x="15" y="126"/>
                  <a:pt x="15" y="126"/>
                  <a:pt x="15" y="126"/>
                </a:cubicBezTo>
                <a:cubicBezTo>
                  <a:pt x="7" y="126"/>
                  <a:pt x="0" y="120"/>
                  <a:pt x="0" y="11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9" y="0"/>
                  <a:pt x="126" y="7"/>
                  <a:pt x="126" y="15"/>
                </a:cubicBezTo>
                <a:lnTo>
                  <a:pt x="126" y="112"/>
                </a:lnTo>
                <a:close/>
              </a:path>
            </a:pathLst>
          </a:custGeom>
          <a:solidFill>
            <a:srgbClr val="E9CC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5" name="Rectangle 7"/>
          <p:cNvSpPr>
            <a:spLocks noChangeArrowheads="1"/>
          </p:cNvSpPr>
          <p:nvPr/>
        </p:nvSpPr>
        <p:spPr bwMode="auto">
          <a:xfrm>
            <a:off x="7328273" y="5093093"/>
            <a:ext cx="152089" cy="163296"/>
          </a:xfrm>
          <a:prstGeom prst="rect">
            <a:avLst/>
          </a:prstGeom>
          <a:solidFill>
            <a:srgbClr val="E9CC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6" name="Freeform 8"/>
          <p:cNvSpPr>
            <a:spLocks noEditPoints="1"/>
          </p:cNvSpPr>
          <p:nvPr/>
        </p:nvSpPr>
        <p:spPr bwMode="auto">
          <a:xfrm>
            <a:off x="7328273" y="5093093"/>
            <a:ext cx="153699" cy="164905"/>
          </a:xfrm>
          <a:custGeom>
            <a:avLst/>
            <a:gdLst>
              <a:gd name="T0" fmla="*/ 191 w 191"/>
              <a:gd name="T1" fmla="*/ 205 h 205"/>
              <a:gd name="T2" fmla="*/ 0 w 191"/>
              <a:gd name="T3" fmla="*/ 205 h 205"/>
              <a:gd name="T4" fmla="*/ 0 w 191"/>
              <a:gd name="T5" fmla="*/ 0 h 205"/>
              <a:gd name="T6" fmla="*/ 191 w 191"/>
              <a:gd name="T7" fmla="*/ 0 h 205"/>
              <a:gd name="T8" fmla="*/ 191 w 191"/>
              <a:gd name="T9" fmla="*/ 205 h 205"/>
              <a:gd name="T10" fmla="*/ 2 w 191"/>
              <a:gd name="T11" fmla="*/ 201 h 205"/>
              <a:gd name="T12" fmla="*/ 187 w 191"/>
              <a:gd name="T13" fmla="*/ 201 h 205"/>
              <a:gd name="T14" fmla="*/ 187 w 191"/>
              <a:gd name="T15" fmla="*/ 2 h 205"/>
              <a:gd name="T16" fmla="*/ 2 w 191"/>
              <a:gd name="T17" fmla="*/ 2 h 205"/>
              <a:gd name="T18" fmla="*/ 2 w 191"/>
              <a:gd name="T19" fmla="*/ 201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1" h="205">
                <a:moveTo>
                  <a:pt x="191" y="205"/>
                </a:moveTo>
                <a:lnTo>
                  <a:pt x="0" y="205"/>
                </a:lnTo>
                <a:lnTo>
                  <a:pt x="0" y="0"/>
                </a:lnTo>
                <a:lnTo>
                  <a:pt x="191" y="0"/>
                </a:lnTo>
                <a:lnTo>
                  <a:pt x="191" y="205"/>
                </a:lnTo>
                <a:close/>
                <a:moveTo>
                  <a:pt x="2" y="201"/>
                </a:moveTo>
                <a:lnTo>
                  <a:pt x="187" y="201"/>
                </a:lnTo>
                <a:lnTo>
                  <a:pt x="187" y="2"/>
                </a:lnTo>
                <a:lnTo>
                  <a:pt x="2" y="2"/>
                </a:lnTo>
                <a:lnTo>
                  <a:pt x="2" y="201"/>
                </a:lnTo>
                <a:close/>
              </a:path>
            </a:pathLst>
          </a:custGeom>
          <a:solidFill>
            <a:srgbClr val="E9CC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7" name="Freeform 9"/>
          <p:cNvSpPr/>
          <p:nvPr/>
        </p:nvSpPr>
        <p:spPr bwMode="auto">
          <a:xfrm>
            <a:off x="7328273" y="5224213"/>
            <a:ext cx="152089" cy="0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C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8" name="Rectangle 10"/>
          <p:cNvSpPr>
            <a:spLocks noChangeArrowheads="1"/>
          </p:cNvSpPr>
          <p:nvPr/>
        </p:nvSpPr>
        <p:spPr bwMode="auto">
          <a:xfrm>
            <a:off x="7328273" y="5222604"/>
            <a:ext cx="152089" cy="1609"/>
          </a:xfrm>
          <a:prstGeom prst="rect">
            <a:avLst/>
          </a:prstGeom>
          <a:solidFill>
            <a:srgbClr val="E9CC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9" name="Freeform 11"/>
          <p:cNvSpPr/>
          <p:nvPr/>
        </p:nvSpPr>
        <p:spPr bwMode="auto">
          <a:xfrm>
            <a:off x="7328273" y="5192036"/>
            <a:ext cx="152089" cy="0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C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0" name="Rectangle 12"/>
          <p:cNvSpPr>
            <a:spLocks noChangeArrowheads="1"/>
          </p:cNvSpPr>
          <p:nvPr/>
        </p:nvSpPr>
        <p:spPr bwMode="auto">
          <a:xfrm>
            <a:off x="7328273" y="5189623"/>
            <a:ext cx="152089" cy="2413"/>
          </a:xfrm>
          <a:prstGeom prst="rect">
            <a:avLst/>
          </a:prstGeom>
          <a:solidFill>
            <a:srgbClr val="E9CC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1" name="Freeform 13"/>
          <p:cNvSpPr/>
          <p:nvPr/>
        </p:nvSpPr>
        <p:spPr bwMode="auto">
          <a:xfrm>
            <a:off x="7328273" y="5159860"/>
            <a:ext cx="152089" cy="0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C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2" name="Rectangle 14"/>
          <p:cNvSpPr>
            <a:spLocks noChangeArrowheads="1"/>
          </p:cNvSpPr>
          <p:nvPr/>
        </p:nvSpPr>
        <p:spPr bwMode="auto">
          <a:xfrm>
            <a:off x="7328273" y="5157446"/>
            <a:ext cx="152089" cy="2413"/>
          </a:xfrm>
          <a:prstGeom prst="rect">
            <a:avLst/>
          </a:prstGeom>
          <a:solidFill>
            <a:srgbClr val="E9CC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3" name="Freeform 15"/>
          <p:cNvSpPr/>
          <p:nvPr/>
        </p:nvSpPr>
        <p:spPr bwMode="auto">
          <a:xfrm>
            <a:off x="7328273" y="5125270"/>
            <a:ext cx="152089" cy="0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C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4" name="Rectangle 16"/>
          <p:cNvSpPr>
            <a:spLocks noChangeArrowheads="1"/>
          </p:cNvSpPr>
          <p:nvPr/>
        </p:nvSpPr>
        <p:spPr bwMode="auto">
          <a:xfrm>
            <a:off x="7328273" y="5125270"/>
            <a:ext cx="152089" cy="1609"/>
          </a:xfrm>
          <a:prstGeom prst="rect">
            <a:avLst/>
          </a:prstGeom>
          <a:solidFill>
            <a:srgbClr val="E9CC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5" name="Freeform 17"/>
          <p:cNvSpPr/>
          <p:nvPr/>
        </p:nvSpPr>
        <p:spPr bwMode="auto">
          <a:xfrm>
            <a:off x="7449784" y="5093093"/>
            <a:ext cx="0" cy="163296"/>
          </a:xfrm>
          <a:custGeom>
            <a:avLst/>
            <a:gdLst>
              <a:gd name="T0" fmla="*/ 0 h 203"/>
              <a:gd name="T1" fmla="*/ 203 h 203"/>
              <a:gd name="T2" fmla="*/ 0 h 20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03">
                <a:moveTo>
                  <a:pt x="0" y="0"/>
                </a:moveTo>
                <a:lnTo>
                  <a:pt x="0" y="203"/>
                </a:lnTo>
                <a:lnTo>
                  <a:pt x="0" y="0"/>
                </a:lnTo>
                <a:close/>
              </a:path>
            </a:pathLst>
          </a:custGeom>
          <a:solidFill>
            <a:srgbClr val="E9CC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6" name="Rectangle 18"/>
          <p:cNvSpPr>
            <a:spLocks noChangeArrowheads="1"/>
          </p:cNvSpPr>
          <p:nvPr/>
        </p:nvSpPr>
        <p:spPr bwMode="auto">
          <a:xfrm>
            <a:off x="7449784" y="5093093"/>
            <a:ext cx="2414" cy="163296"/>
          </a:xfrm>
          <a:prstGeom prst="rect">
            <a:avLst/>
          </a:prstGeom>
          <a:solidFill>
            <a:srgbClr val="E9CC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7" name="Freeform 19"/>
          <p:cNvSpPr/>
          <p:nvPr/>
        </p:nvSpPr>
        <p:spPr bwMode="auto">
          <a:xfrm>
            <a:off x="7419205" y="5093093"/>
            <a:ext cx="0" cy="163296"/>
          </a:xfrm>
          <a:custGeom>
            <a:avLst/>
            <a:gdLst>
              <a:gd name="T0" fmla="*/ 0 h 203"/>
              <a:gd name="T1" fmla="*/ 203 h 203"/>
              <a:gd name="T2" fmla="*/ 0 h 20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03">
                <a:moveTo>
                  <a:pt x="0" y="0"/>
                </a:moveTo>
                <a:lnTo>
                  <a:pt x="0" y="203"/>
                </a:lnTo>
                <a:lnTo>
                  <a:pt x="0" y="0"/>
                </a:lnTo>
                <a:close/>
              </a:path>
            </a:pathLst>
          </a:custGeom>
          <a:solidFill>
            <a:srgbClr val="E9CC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8" name="Rectangle 20"/>
          <p:cNvSpPr>
            <a:spLocks noChangeArrowheads="1"/>
          </p:cNvSpPr>
          <p:nvPr/>
        </p:nvSpPr>
        <p:spPr bwMode="auto">
          <a:xfrm>
            <a:off x="7419205" y="5093093"/>
            <a:ext cx="2414" cy="163296"/>
          </a:xfrm>
          <a:prstGeom prst="rect">
            <a:avLst/>
          </a:prstGeom>
          <a:solidFill>
            <a:srgbClr val="E9CC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9" name="Freeform 21"/>
          <p:cNvSpPr/>
          <p:nvPr/>
        </p:nvSpPr>
        <p:spPr bwMode="auto">
          <a:xfrm>
            <a:off x="7389430" y="5093093"/>
            <a:ext cx="0" cy="163296"/>
          </a:xfrm>
          <a:custGeom>
            <a:avLst/>
            <a:gdLst>
              <a:gd name="T0" fmla="*/ 0 h 203"/>
              <a:gd name="T1" fmla="*/ 203 h 203"/>
              <a:gd name="T2" fmla="*/ 0 h 20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03">
                <a:moveTo>
                  <a:pt x="0" y="0"/>
                </a:moveTo>
                <a:lnTo>
                  <a:pt x="0" y="203"/>
                </a:lnTo>
                <a:lnTo>
                  <a:pt x="0" y="0"/>
                </a:lnTo>
                <a:close/>
              </a:path>
            </a:pathLst>
          </a:custGeom>
          <a:solidFill>
            <a:srgbClr val="E9CC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0" name="Rectangle 22"/>
          <p:cNvSpPr>
            <a:spLocks noChangeArrowheads="1"/>
          </p:cNvSpPr>
          <p:nvPr/>
        </p:nvSpPr>
        <p:spPr bwMode="auto">
          <a:xfrm>
            <a:off x="7389430" y="5093093"/>
            <a:ext cx="1609" cy="163296"/>
          </a:xfrm>
          <a:prstGeom prst="rect">
            <a:avLst/>
          </a:prstGeom>
          <a:solidFill>
            <a:srgbClr val="E9CC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1" name="Freeform 23"/>
          <p:cNvSpPr/>
          <p:nvPr/>
        </p:nvSpPr>
        <p:spPr bwMode="auto">
          <a:xfrm>
            <a:off x="7358852" y="5093093"/>
            <a:ext cx="0" cy="163296"/>
          </a:xfrm>
          <a:custGeom>
            <a:avLst/>
            <a:gdLst>
              <a:gd name="T0" fmla="*/ 0 h 203"/>
              <a:gd name="T1" fmla="*/ 203 h 203"/>
              <a:gd name="T2" fmla="*/ 0 h 20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03">
                <a:moveTo>
                  <a:pt x="0" y="0"/>
                </a:moveTo>
                <a:lnTo>
                  <a:pt x="0" y="203"/>
                </a:lnTo>
                <a:lnTo>
                  <a:pt x="0" y="0"/>
                </a:lnTo>
                <a:close/>
              </a:path>
            </a:pathLst>
          </a:custGeom>
          <a:solidFill>
            <a:srgbClr val="E9CC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2" name="Rectangle 24"/>
          <p:cNvSpPr>
            <a:spLocks noChangeArrowheads="1"/>
          </p:cNvSpPr>
          <p:nvPr/>
        </p:nvSpPr>
        <p:spPr bwMode="auto">
          <a:xfrm>
            <a:off x="7358852" y="5093093"/>
            <a:ext cx="1609" cy="163296"/>
          </a:xfrm>
          <a:prstGeom prst="rect">
            <a:avLst/>
          </a:prstGeom>
          <a:solidFill>
            <a:srgbClr val="E9CC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3" name="Freeform 25"/>
          <p:cNvSpPr/>
          <p:nvPr/>
        </p:nvSpPr>
        <p:spPr bwMode="auto">
          <a:xfrm>
            <a:off x="7337929" y="5197667"/>
            <a:ext cx="12875" cy="57114"/>
          </a:xfrm>
          <a:custGeom>
            <a:avLst/>
            <a:gdLst>
              <a:gd name="T0" fmla="*/ 7 w 7"/>
              <a:gd name="T1" fmla="*/ 27 h 30"/>
              <a:gd name="T2" fmla="*/ 4 w 7"/>
              <a:gd name="T3" fmla="*/ 30 h 30"/>
              <a:gd name="T4" fmla="*/ 4 w 7"/>
              <a:gd name="T5" fmla="*/ 30 h 30"/>
              <a:gd name="T6" fmla="*/ 0 w 7"/>
              <a:gd name="T7" fmla="*/ 27 h 30"/>
              <a:gd name="T8" fmla="*/ 0 w 7"/>
              <a:gd name="T9" fmla="*/ 4 h 30"/>
              <a:gd name="T10" fmla="*/ 4 w 7"/>
              <a:gd name="T11" fmla="*/ 0 h 30"/>
              <a:gd name="T12" fmla="*/ 4 w 7"/>
              <a:gd name="T13" fmla="*/ 0 h 30"/>
              <a:gd name="T14" fmla="*/ 7 w 7"/>
              <a:gd name="T15" fmla="*/ 4 h 30"/>
              <a:gd name="T16" fmla="*/ 7 w 7"/>
              <a:gd name="T17" fmla="*/ 2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30">
                <a:moveTo>
                  <a:pt x="7" y="27"/>
                </a:moveTo>
                <a:cubicBezTo>
                  <a:pt x="7" y="29"/>
                  <a:pt x="5" y="30"/>
                  <a:pt x="4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2" y="30"/>
                  <a:pt x="0" y="29"/>
                  <a:pt x="0" y="2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7" y="2"/>
                  <a:pt x="7" y="4"/>
                </a:cubicBezTo>
                <a:lnTo>
                  <a:pt x="7" y="27"/>
                </a:lnTo>
                <a:close/>
              </a:path>
            </a:pathLst>
          </a:custGeom>
          <a:solidFill>
            <a:srgbClr val="E9CC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4" name="Freeform 26"/>
          <p:cNvSpPr/>
          <p:nvPr/>
        </p:nvSpPr>
        <p:spPr bwMode="auto">
          <a:xfrm>
            <a:off x="7368508" y="5180775"/>
            <a:ext cx="12875" cy="74006"/>
          </a:xfrm>
          <a:custGeom>
            <a:avLst/>
            <a:gdLst>
              <a:gd name="T0" fmla="*/ 7 w 7"/>
              <a:gd name="T1" fmla="*/ 35 h 39"/>
              <a:gd name="T2" fmla="*/ 3 w 7"/>
              <a:gd name="T3" fmla="*/ 39 h 39"/>
              <a:gd name="T4" fmla="*/ 3 w 7"/>
              <a:gd name="T5" fmla="*/ 39 h 39"/>
              <a:gd name="T6" fmla="*/ 0 w 7"/>
              <a:gd name="T7" fmla="*/ 35 h 39"/>
              <a:gd name="T8" fmla="*/ 0 w 7"/>
              <a:gd name="T9" fmla="*/ 4 h 39"/>
              <a:gd name="T10" fmla="*/ 3 w 7"/>
              <a:gd name="T11" fmla="*/ 0 h 39"/>
              <a:gd name="T12" fmla="*/ 3 w 7"/>
              <a:gd name="T13" fmla="*/ 0 h 39"/>
              <a:gd name="T14" fmla="*/ 7 w 7"/>
              <a:gd name="T15" fmla="*/ 4 h 39"/>
              <a:gd name="T16" fmla="*/ 7 w 7"/>
              <a:gd name="T17" fmla="*/ 3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39">
                <a:moveTo>
                  <a:pt x="7" y="35"/>
                </a:moveTo>
                <a:cubicBezTo>
                  <a:pt x="7" y="37"/>
                  <a:pt x="5" y="39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1" y="39"/>
                  <a:pt x="0" y="37"/>
                  <a:pt x="0" y="35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5" y="0"/>
                  <a:pt x="7" y="2"/>
                  <a:pt x="7" y="4"/>
                </a:cubicBezTo>
                <a:lnTo>
                  <a:pt x="7" y="35"/>
                </a:lnTo>
                <a:close/>
              </a:path>
            </a:pathLst>
          </a:custGeom>
          <a:solidFill>
            <a:srgbClr val="E9CC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5" name="Freeform 27"/>
          <p:cNvSpPr/>
          <p:nvPr/>
        </p:nvSpPr>
        <p:spPr bwMode="auto">
          <a:xfrm>
            <a:off x="7396673" y="5186405"/>
            <a:ext cx="15290" cy="68375"/>
          </a:xfrm>
          <a:custGeom>
            <a:avLst/>
            <a:gdLst>
              <a:gd name="T0" fmla="*/ 8 w 8"/>
              <a:gd name="T1" fmla="*/ 32 h 36"/>
              <a:gd name="T2" fmla="*/ 4 w 8"/>
              <a:gd name="T3" fmla="*/ 36 h 36"/>
              <a:gd name="T4" fmla="*/ 4 w 8"/>
              <a:gd name="T5" fmla="*/ 36 h 36"/>
              <a:gd name="T6" fmla="*/ 0 w 8"/>
              <a:gd name="T7" fmla="*/ 32 h 36"/>
              <a:gd name="T8" fmla="*/ 0 w 8"/>
              <a:gd name="T9" fmla="*/ 4 h 36"/>
              <a:gd name="T10" fmla="*/ 4 w 8"/>
              <a:gd name="T11" fmla="*/ 0 h 36"/>
              <a:gd name="T12" fmla="*/ 4 w 8"/>
              <a:gd name="T13" fmla="*/ 0 h 36"/>
              <a:gd name="T14" fmla="*/ 8 w 8"/>
              <a:gd name="T15" fmla="*/ 4 h 36"/>
              <a:gd name="T16" fmla="*/ 8 w 8"/>
              <a:gd name="T17" fmla="*/ 3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36">
                <a:moveTo>
                  <a:pt x="8" y="32"/>
                </a:moveTo>
                <a:cubicBezTo>
                  <a:pt x="8" y="34"/>
                  <a:pt x="6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2" y="36"/>
                  <a:pt x="0" y="34"/>
                  <a:pt x="0" y="32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6" y="0"/>
                  <a:pt x="8" y="2"/>
                  <a:pt x="8" y="4"/>
                </a:cubicBezTo>
                <a:lnTo>
                  <a:pt x="8" y="32"/>
                </a:lnTo>
                <a:close/>
              </a:path>
            </a:pathLst>
          </a:custGeom>
          <a:solidFill>
            <a:srgbClr val="E9CC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6" name="Freeform 28"/>
          <p:cNvSpPr/>
          <p:nvPr/>
        </p:nvSpPr>
        <p:spPr bwMode="auto">
          <a:xfrm>
            <a:off x="7427252" y="5163078"/>
            <a:ext cx="12875" cy="91703"/>
          </a:xfrm>
          <a:custGeom>
            <a:avLst/>
            <a:gdLst>
              <a:gd name="T0" fmla="*/ 7 w 7"/>
              <a:gd name="T1" fmla="*/ 43 h 48"/>
              <a:gd name="T2" fmla="*/ 4 w 7"/>
              <a:gd name="T3" fmla="*/ 48 h 48"/>
              <a:gd name="T4" fmla="*/ 4 w 7"/>
              <a:gd name="T5" fmla="*/ 48 h 48"/>
              <a:gd name="T6" fmla="*/ 0 w 7"/>
              <a:gd name="T7" fmla="*/ 43 h 48"/>
              <a:gd name="T8" fmla="*/ 0 w 7"/>
              <a:gd name="T9" fmla="*/ 6 h 48"/>
              <a:gd name="T10" fmla="*/ 4 w 7"/>
              <a:gd name="T11" fmla="*/ 0 h 48"/>
              <a:gd name="T12" fmla="*/ 4 w 7"/>
              <a:gd name="T13" fmla="*/ 0 h 48"/>
              <a:gd name="T14" fmla="*/ 7 w 7"/>
              <a:gd name="T15" fmla="*/ 6 h 48"/>
              <a:gd name="T16" fmla="*/ 7 w 7"/>
              <a:gd name="T17" fmla="*/ 4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48">
                <a:moveTo>
                  <a:pt x="7" y="43"/>
                </a:moveTo>
                <a:cubicBezTo>
                  <a:pt x="7" y="46"/>
                  <a:pt x="6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3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6" y="0"/>
                  <a:pt x="7" y="3"/>
                  <a:pt x="7" y="6"/>
                </a:cubicBezTo>
                <a:lnTo>
                  <a:pt x="7" y="43"/>
                </a:lnTo>
                <a:close/>
              </a:path>
            </a:pathLst>
          </a:custGeom>
          <a:solidFill>
            <a:srgbClr val="E9CC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7" name="Freeform 29"/>
          <p:cNvSpPr/>
          <p:nvPr/>
        </p:nvSpPr>
        <p:spPr bwMode="auto">
          <a:xfrm>
            <a:off x="7457831" y="5129292"/>
            <a:ext cx="12875" cy="125488"/>
          </a:xfrm>
          <a:custGeom>
            <a:avLst/>
            <a:gdLst>
              <a:gd name="T0" fmla="*/ 7 w 7"/>
              <a:gd name="T1" fmla="*/ 59 h 66"/>
              <a:gd name="T2" fmla="*/ 4 w 7"/>
              <a:gd name="T3" fmla="*/ 66 h 66"/>
              <a:gd name="T4" fmla="*/ 4 w 7"/>
              <a:gd name="T5" fmla="*/ 66 h 66"/>
              <a:gd name="T6" fmla="*/ 0 w 7"/>
              <a:gd name="T7" fmla="*/ 59 h 66"/>
              <a:gd name="T8" fmla="*/ 0 w 7"/>
              <a:gd name="T9" fmla="*/ 8 h 66"/>
              <a:gd name="T10" fmla="*/ 4 w 7"/>
              <a:gd name="T11" fmla="*/ 0 h 66"/>
              <a:gd name="T12" fmla="*/ 4 w 7"/>
              <a:gd name="T13" fmla="*/ 0 h 66"/>
              <a:gd name="T14" fmla="*/ 7 w 7"/>
              <a:gd name="T15" fmla="*/ 8 h 66"/>
              <a:gd name="T16" fmla="*/ 7 w 7"/>
              <a:gd name="T17" fmla="*/ 59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66">
                <a:moveTo>
                  <a:pt x="7" y="59"/>
                </a:moveTo>
                <a:cubicBezTo>
                  <a:pt x="7" y="63"/>
                  <a:pt x="6" y="66"/>
                  <a:pt x="4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2" y="66"/>
                  <a:pt x="0" y="63"/>
                  <a:pt x="0" y="59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2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6" y="0"/>
                  <a:pt x="7" y="4"/>
                  <a:pt x="7" y="8"/>
                </a:cubicBezTo>
                <a:lnTo>
                  <a:pt x="7" y="59"/>
                </a:lnTo>
                <a:close/>
              </a:path>
            </a:pathLst>
          </a:custGeom>
          <a:solidFill>
            <a:srgbClr val="E9CC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8" name="Freeform 30"/>
          <p:cNvSpPr>
            <a:spLocks noEditPoints="1"/>
          </p:cNvSpPr>
          <p:nvPr/>
        </p:nvSpPr>
        <p:spPr bwMode="auto">
          <a:xfrm>
            <a:off x="7263897" y="5051264"/>
            <a:ext cx="247044" cy="382096"/>
          </a:xfrm>
          <a:custGeom>
            <a:avLst/>
            <a:gdLst>
              <a:gd name="T0" fmla="*/ 113 w 130"/>
              <a:gd name="T1" fmla="*/ 0 h 201"/>
              <a:gd name="T2" fmla="*/ 17 w 130"/>
              <a:gd name="T3" fmla="*/ 0 h 201"/>
              <a:gd name="T4" fmla="*/ 0 w 130"/>
              <a:gd name="T5" fmla="*/ 16 h 201"/>
              <a:gd name="T6" fmla="*/ 0 w 130"/>
              <a:gd name="T7" fmla="*/ 113 h 201"/>
              <a:gd name="T8" fmla="*/ 17 w 130"/>
              <a:gd name="T9" fmla="*/ 129 h 201"/>
              <a:gd name="T10" fmla="*/ 63 w 130"/>
              <a:gd name="T11" fmla="*/ 129 h 201"/>
              <a:gd name="T12" fmla="*/ 63 w 130"/>
              <a:gd name="T13" fmla="*/ 163 h 201"/>
              <a:gd name="T14" fmla="*/ 26 w 130"/>
              <a:gd name="T15" fmla="*/ 197 h 201"/>
              <a:gd name="T16" fmla="*/ 28 w 130"/>
              <a:gd name="T17" fmla="*/ 201 h 201"/>
              <a:gd name="T18" fmla="*/ 29 w 130"/>
              <a:gd name="T19" fmla="*/ 201 h 201"/>
              <a:gd name="T20" fmla="*/ 32 w 130"/>
              <a:gd name="T21" fmla="*/ 199 h 201"/>
              <a:gd name="T22" fmla="*/ 64 w 130"/>
              <a:gd name="T23" fmla="*/ 169 h 201"/>
              <a:gd name="T24" fmla="*/ 102 w 130"/>
              <a:gd name="T25" fmla="*/ 200 h 201"/>
              <a:gd name="T26" fmla="*/ 106 w 130"/>
              <a:gd name="T27" fmla="*/ 201 h 201"/>
              <a:gd name="T28" fmla="*/ 107 w 130"/>
              <a:gd name="T29" fmla="*/ 196 h 201"/>
              <a:gd name="T30" fmla="*/ 69 w 130"/>
              <a:gd name="T31" fmla="*/ 163 h 201"/>
              <a:gd name="T32" fmla="*/ 69 w 130"/>
              <a:gd name="T33" fmla="*/ 129 h 201"/>
              <a:gd name="T34" fmla="*/ 113 w 130"/>
              <a:gd name="T35" fmla="*/ 129 h 201"/>
              <a:gd name="T36" fmla="*/ 130 w 130"/>
              <a:gd name="T37" fmla="*/ 113 h 201"/>
              <a:gd name="T38" fmla="*/ 130 w 130"/>
              <a:gd name="T39" fmla="*/ 16 h 201"/>
              <a:gd name="T40" fmla="*/ 113 w 130"/>
              <a:gd name="T41" fmla="*/ 0 h 201"/>
              <a:gd name="T42" fmla="*/ 126 w 130"/>
              <a:gd name="T43" fmla="*/ 113 h 201"/>
              <a:gd name="T44" fmla="*/ 113 w 130"/>
              <a:gd name="T45" fmla="*/ 126 h 201"/>
              <a:gd name="T46" fmla="*/ 68 w 130"/>
              <a:gd name="T47" fmla="*/ 126 h 201"/>
              <a:gd name="T48" fmla="*/ 66 w 130"/>
              <a:gd name="T49" fmla="*/ 124 h 201"/>
              <a:gd name="T50" fmla="*/ 63 w 130"/>
              <a:gd name="T51" fmla="*/ 126 h 201"/>
              <a:gd name="T52" fmla="*/ 17 w 130"/>
              <a:gd name="T53" fmla="*/ 126 h 201"/>
              <a:gd name="T54" fmla="*/ 4 w 130"/>
              <a:gd name="T55" fmla="*/ 113 h 201"/>
              <a:gd name="T56" fmla="*/ 4 w 130"/>
              <a:gd name="T57" fmla="*/ 16 h 201"/>
              <a:gd name="T58" fmla="*/ 17 w 130"/>
              <a:gd name="T59" fmla="*/ 3 h 201"/>
              <a:gd name="T60" fmla="*/ 113 w 130"/>
              <a:gd name="T61" fmla="*/ 3 h 201"/>
              <a:gd name="T62" fmla="*/ 126 w 130"/>
              <a:gd name="T63" fmla="*/ 16 h 201"/>
              <a:gd name="T64" fmla="*/ 126 w 130"/>
              <a:gd name="T65" fmla="*/ 113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0" h="201">
                <a:moveTo>
                  <a:pt x="113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22"/>
                  <a:pt x="8" y="129"/>
                  <a:pt x="17" y="129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40" y="166"/>
                  <a:pt x="27" y="195"/>
                  <a:pt x="26" y="197"/>
                </a:cubicBezTo>
                <a:cubicBezTo>
                  <a:pt x="26" y="198"/>
                  <a:pt x="26" y="200"/>
                  <a:pt x="28" y="201"/>
                </a:cubicBezTo>
                <a:cubicBezTo>
                  <a:pt x="28" y="201"/>
                  <a:pt x="29" y="201"/>
                  <a:pt x="29" y="201"/>
                </a:cubicBezTo>
                <a:cubicBezTo>
                  <a:pt x="30" y="201"/>
                  <a:pt x="31" y="200"/>
                  <a:pt x="32" y="199"/>
                </a:cubicBezTo>
                <a:cubicBezTo>
                  <a:pt x="32" y="199"/>
                  <a:pt x="45" y="170"/>
                  <a:pt x="64" y="169"/>
                </a:cubicBezTo>
                <a:cubicBezTo>
                  <a:pt x="76" y="169"/>
                  <a:pt x="89" y="179"/>
                  <a:pt x="102" y="200"/>
                </a:cubicBezTo>
                <a:cubicBezTo>
                  <a:pt x="102" y="201"/>
                  <a:pt x="104" y="201"/>
                  <a:pt x="106" y="201"/>
                </a:cubicBezTo>
                <a:cubicBezTo>
                  <a:pt x="107" y="200"/>
                  <a:pt x="108" y="198"/>
                  <a:pt x="107" y="196"/>
                </a:cubicBezTo>
                <a:cubicBezTo>
                  <a:pt x="94" y="176"/>
                  <a:pt x="82" y="165"/>
                  <a:pt x="69" y="163"/>
                </a:cubicBezTo>
                <a:cubicBezTo>
                  <a:pt x="69" y="129"/>
                  <a:pt x="69" y="129"/>
                  <a:pt x="69" y="129"/>
                </a:cubicBezTo>
                <a:cubicBezTo>
                  <a:pt x="113" y="129"/>
                  <a:pt x="113" y="129"/>
                  <a:pt x="113" y="129"/>
                </a:cubicBezTo>
                <a:cubicBezTo>
                  <a:pt x="122" y="129"/>
                  <a:pt x="130" y="122"/>
                  <a:pt x="130" y="113"/>
                </a:cubicBezTo>
                <a:cubicBezTo>
                  <a:pt x="130" y="16"/>
                  <a:pt x="130" y="16"/>
                  <a:pt x="130" y="16"/>
                </a:cubicBezTo>
                <a:cubicBezTo>
                  <a:pt x="130" y="7"/>
                  <a:pt x="122" y="0"/>
                  <a:pt x="113" y="0"/>
                </a:cubicBezTo>
                <a:close/>
                <a:moveTo>
                  <a:pt x="126" y="113"/>
                </a:moveTo>
                <a:cubicBezTo>
                  <a:pt x="126" y="120"/>
                  <a:pt x="120" y="126"/>
                  <a:pt x="113" y="126"/>
                </a:cubicBezTo>
                <a:cubicBezTo>
                  <a:pt x="68" y="126"/>
                  <a:pt x="68" y="126"/>
                  <a:pt x="68" y="126"/>
                </a:cubicBezTo>
                <a:cubicBezTo>
                  <a:pt x="67" y="125"/>
                  <a:pt x="67" y="124"/>
                  <a:pt x="66" y="124"/>
                </a:cubicBezTo>
                <a:cubicBezTo>
                  <a:pt x="65" y="124"/>
                  <a:pt x="64" y="125"/>
                  <a:pt x="63" y="126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0" y="126"/>
                  <a:pt x="4" y="120"/>
                  <a:pt x="4" y="113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9"/>
                  <a:pt x="10" y="3"/>
                  <a:pt x="17" y="3"/>
                </a:cubicBezTo>
                <a:cubicBezTo>
                  <a:pt x="113" y="3"/>
                  <a:pt x="113" y="3"/>
                  <a:pt x="113" y="3"/>
                </a:cubicBezTo>
                <a:cubicBezTo>
                  <a:pt x="120" y="3"/>
                  <a:pt x="126" y="9"/>
                  <a:pt x="126" y="16"/>
                </a:cubicBezTo>
                <a:lnTo>
                  <a:pt x="126" y="113"/>
                </a:lnTo>
                <a:close/>
              </a:path>
            </a:pathLst>
          </a:custGeom>
          <a:solidFill>
            <a:srgbClr val="E9CC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9" name="Freeform 31"/>
          <p:cNvSpPr/>
          <p:nvPr/>
        </p:nvSpPr>
        <p:spPr bwMode="auto">
          <a:xfrm>
            <a:off x="7131925" y="5056895"/>
            <a:ext cx="65181" cy="72397"/>
          </a:xfrm>
          <a:custGeom>
            <a:avLst/>
            <a:gdLst>
              <a:gd name="T0" fmla="*/ 32 w 34"/>
              <a:gd name="T1" fmla="*/ 17 h 38"/>
              <a:gd name="T2" fmla="*/ 32 w 34"/>
              <a:gd name="T3" fmla="*/ 17 h 38"/>
              <a:gd name="T4" fmla="*/ 17 w 34"/>
              <a:gd name="T5" fmla="*/ 0 h 38"/>
              <a:gd name="T6" fmla="*/ 2 w 34"/>
              <a:gd name="T7" fmla="*/ 17 h 38"/>
              <a:gd name="T8" fmla="*/ 2 w 34"/>
              <a:gd name="T9" fmla="*/ 17 h 38"/>
              <a:gd name="T10" fmla="*/ 0 w 34"/>
              <a:gd name="T11" fmla="*/ 19 h 38"/>
              <a:gd name="T12" fmla="*/ 2 w 34"/>
              <a:gd name="T13" fmla="*/ 22 h 38"/>
              <a:gd name="T14" fmla="*/ 2 w 34"/>
              <a:gd name="T15" fmla="*/ 22 h 38"/>
              <a:gd name="T16" fmla="*/ 17 w 34"/>
              <a:gd name="T17" fmla="*/ 38 h 38"/>
              <a:gd name="T18" fmla="*/ 32 w 34"/>
              <a:gd name="T19" fmla="*/ 22 h 38"/>
              <a:gd name="T20" fmla="*/ 32 w 34"/>
              <a:gd name="T21" fmla="*/ 22 h 38"/>
              <a:gd name="T22" fmla="*/ 34 w 34"/>
              <a:gd name="T23" fmla="*/ 19 h 38"/>
              <a:gd name="T24" fmla="*/ 32 w 34"/>
              <a:gd name="T25" fmla="*/ 1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" h="38">
                <a:moveTo>
                  <a:pt x="32" y="17"/>
                </a:moveTo>
                <a:cubicBezTo>
                  <a:pt x="32" y="17"/>
                  <a:pt x="32" y="17"/>
                  <a:pt x="32" y="17"/>
                </a:cubicBezTo>
                <a:cubicBezTo>
                  <a:pt x="31" y="7"/>
                  <a:pt x="25" y="0"/>
                  <a:pt x="17" y="0"/>
                </a:cubicBezTo>
                <a:cubicBezTo>
                  <a:pt x="9" y="0"/>
                  <a:pt x="3" y="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8"/>
                  <a:pt x="0" y="19"/>
                </a:cubicBezTo>
                <a:cubicBezTo>
                  <a:pt x="0" y="21"/>
                  <a:pt x="1" y="22"/>
                  <a:pt x="2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3" y="31"/>
                  <a:pt x="9" y="38"/>
                  <a:pt x="17" y="38"/>
                </a:cubicBezTo>
                <a:cubicBezTo>
                  <a:pt x="25" y="38"/>
                  <a:pt x="31" y="31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3" y="22"/>
                  <a:pt x="34" y="21"/>
                  <a:pt x="34" y="19"/>
                </a:cubicBezTo>
                <a:cubicBezTo>
                  <a:pt x="34" y="18"/>
                  <a:pt x="33" y="17"/>
                  <a:pt x="32" y="17"/>
                </a:cubicBezTo>
                <a:close/>
              </a:path>
            </a:pathLst>
          </a:custGeom>
          <a:solidFill>
            <a:srgbClr val="E9CC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0" name="Freeform 32"/>
          <p:cNvSpPr/>
          <p:nvPr/>
        </p:nvSpPr>
        <p:spPr bwMode="auto">
          <a:xfrm>
            <a:off x="7067549" y="5140554"/>
            <a:ext cx="241411" cy="320961"/>
          </a:xfrm>
          <a:custGeom>
            <a:avLst/>
            <a:gdLst>
              <a:gd name="T0" fmla="*/ 24 w 127"/>
              <a:gd name="T1" fmla="*/ 0 h 169"/>
              <a:gd name="T2" fmla="*/ 72 w 127"/>
              <a:gd name="T3" fmla="*/ 0 h 169"/>
              <a:gd name="T4" fmla="*/ 94 w 127"/>
              <a:gd name="T5" fmla="*/ 25 h 169"/>
              <a:gd name="T6" fmla="*/ 116 w 127"/>
              <a:gd name="T7" fmla="*/ 3 h 169"/>
              <a:gd name="T8" fmla="*/ 126 w 127"/>
              <a:gd name="T9" fmla="*/ 13 h 169"/>
              <a:gd name="T10" fmla="*/ 94 w 127"/>
              <a:gd name="T11" fmla="*/ 44 h 169"/>
              <a:gd name="T12" fmla="*/ 71 w 127"/>
              <a:gd name="T13" fmla="*/ 22 h 169"/>
              <a:gd name="T14" fmla="*/ 71 w 127"/>
              <a:gd name="T15" fmla="*/ 161 h 169"/>
              <a:gd name="T16" fmla="*/ 54 w 127"/>
              <a:gd name="T17" fmla="*/ 160 h 169"/>
              <a:gd name="T18" fmla="*/ 54 w 127"/>
              <a:gd name="T19" fmla="*/ 85 h 169"/>
              <a:gd name="T20" fmla="*/ 47 w 127"/>
              <a:gd name="T21" fmla="*/ 86 h 169"/>
              <a:gd name="T22" fmla="*/ 47 w 127"/>
              <a:gd name="T23" fmla="*/ 160 h 169"/>
              <a:gd name="T24" fmla="*/ 29 w 127"/>
              <a:gd name="T25" fmla="*/ 160 h 169"/>
              <a:gd name="T26" fmla="*/ 29 w 127"/>
              <a:gd name="T27" fmla="*/ 24 h 169"/>
              <a:gd name="T28" fmla="*/ 12 w 127"/>
              <a:gd name="T29" fmla="*/ 75 h 169"/>
              <a:gd name="T30" fmla="*/ 0 w 127"/>
              <a:gd name="T31" fmla="*/ 68 h 169"/>
              <a:gd name="T32" fmla="*/ 24 w 127"/>
              <a:gd name="T33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7" h="169">
                <a:moveTo>
                  <a:pt x="24" y="0"/>
                </a:moveTo>
                <a:cubicBezTo>
                  <a:pt x="72" y="0"/>
                  <a:pt x="72" y="0"/>
                  <a:pt x="72" y="0"/>
                </a:cubicBezTo>
                <a:cubicBezTo>
                  <a:pt x="94" y="25"/>
                  <a:pt x="94" y="25"/>
                  <a:pt x="94" y="25"/>
                </a:cubicBezTo>
                <a:cubicBezTo>
                  <a:pt x="116" y="3"/>
                  <a:pt x="116" y="3"/>
                  <a:pt x="116" y="3"/>
                </a:cubicBezTo>
                <a:cubicBezTo>
                  <a:pt x="116" y="3"/>
                  <a:pt x="127" y="3"/>
                  <a:pt x="126" y="13"/>
                </a:cubicBezTo>
                <a:cubicBezTo>
                  <a:pt x="94" y="44"/>
                  <a:pt x="94" y="44"/>
                  <a:pt x="94" y="44"/>
                </a:cubicBezTo>
                <a:cubicBezTo>
                  <a:pt x="71" y="22"/>
                  <a:pt x="71" y="22"/>
                  <a:pt x="71" y="22"/>
                </a:cubicBezTo>
                <a:cubicBezTo>
                  <a:pt x="71" y="161"/>
                  <a:pt x="71" y="161"/>
                  <a:pt x="71" y="161"/>
                </a:cubicBezTo>
                <a:cubicBezTo>
                  <a:pt x="71" y="161"/>
                  <a:pt x="61" y="169"/>
                  <a:pt x="54" y="160"/>
                </a:cubicBezTo>
                <a:cubicBezTo>
                  <a:pt x="54" y="85"/>
                  <a:pt x="54" y="85"/>
                  <a:pt x="54" y="85"/>
                </a:cubicBezTo>
                <a:cubicBezTo>
                  <a:pt x="54" y="85"/>
                  <a:pt x="51" y="81"/>
                  <a:pt x="47" y="86"/>
                </a:cubicBezTo>
                <a:cubicBezTo>
                  <a:pt x="47" y="160"/>
                  <a:pt x="47" y="160"/>
                  <a:pt x="47" y="160"/>
                </a:cubicBezTo>
                <a:cubicBezTo>
                  <a:pt x="47" y="160"/>
                  <a:pt x="38" y="168"/>
                  <a:pt x="29" y="160"/>
                </a:cubicBezTo>
                <a:cubicBezTo>
                  <a:pt x="29" y="24"/>
                  <a:pt x="29" y="24"/>
                  <a:pt x="29" y="24"/>
                </a:cubicBezTo>
                <a:cubicBezTo>
                  <a:pt x="12" y="75"/>
                  <a:pt x="12" y="75"/>
                  <a:pt x="12" y="75"/>
                </a:cubicBezTo>
                <a:cubicBezTo>
                  <a:pt x="12" y="75"/>
                  <a:pt x="2" y="80"/>
                  <a:pt x="0" y="68"/>
                </a:cubicBezTo>
                <a:lnTo>
                  <a:pt x="24" y="0"/>
                </a:lnTo>
                <a:close/>
              </a:path>
            </a:pathLst>
          </a:custGeom>
          <a:solidFill>
            <a:srgbClr val="E9CC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1" name="Freeform 33"/>
          <p:cNvSpPr/>
          <p:nvPr/>
        </p:nvSpPr>
        <p:spPr bwMode="auto">
          <a:xfrm>
            <a:off x="7147215" y="5140554"/>
            <a:ext cx="30579" cy="83659"/>
          </a:xfrm>
          <a:custGeom>
            <a:avLst/>
            <a:gdLst>
              <a:gd name="T0" fmla="*/ 16 w 16"/>
              <a:gd name="T1" fmla="*/ 0 h 44"/>
              <a:gd name="T2" fmla="*/ 0 w 16"/>
              <a:gd name="T3" fmla="*/ 0 h 44"/>
              <a:gd name="T4" fmla="*/ 6 w 16"/>
              <a:gd name="T5" fmla="*/ 6 h 44"/>
              <a:gd name="T6" fmla="*/ 3 w 16"/>
              <a:gd name="T7" fmla="*/ 33 h 44"/>
              <a:gd name="T8" fmla="*/ 8 w 16"/>
              <a:gd name="T9" fmla="*/ 44 h 44"/>
              <a:gd name="T10" fmla="*/ 13 w 16"/>
              <a:gd name="T11" fmla="*/ 32 h 44"/>
              <a:gd name="T12" fmla="*/ 9 w 16"/>
              <a:gd name="T13" fmla="*/ 6 h 44"/>
              <a:gd name="T14" fmla="*/ 16 w 16"/>
              <a:gd name="T1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44">
                <a:moveTo>
                  <a:pt x="16" y="0"/>
                </a:moveTo>
                <a:cubicBezTo>
                  <a:pt x="0" y="0"/>
                  <a:pt x="0" y="0"/>
                  <a:pt x="0" y="0"/>
                </a:cubicBezTo>
                <a:cubicBezTo>
                  <a:pt x="2" y="3"/>
                  <a:pt x="5" y="5"/>
                  <a:pt x="6" y="6"/>
                </a:cubicBezTo>
                <a:cubicBezTo>
                  <a:pt x="3" y="33"/>
                  <a:pt x="3" y="33"/>
                  <a:pt x="3" y="33"/>
                </a:cubicBezTo>
                <a:cubicBezTo>
                  <a:pt x="8" y="44"/>
                  <a:pt x="8" y="44"/>
                  <a:pt x="8" y="44"/>
                </a:cubicBezTo>
                <a:cubicBezTo>
                  <a:pt x="13" y="32"/>
                  <a:pt x="13" y="32"/>
                  <a:pt x="13" y="32"/>
                </a:cubicBezTo>
                <a:cubicBezTo>
                  <a:pt x="9" y="6"/>
                  <a:pt x="9" y="6"/>
                  <a:pt x="9" y="6"/>
                </a:cubicBezTo>
                <a:cubicBezTo>
                  <a:pt x="12" y="4"/>
                  <a:pt x="16" y="0"/>
                  <a:pt x="16" y="0"/>
                </a:cubicBezTo>
                <a:close/>
              </a:path>
            </a:pathLst>
          </a:custGeom>
          <a:solidFill>
            <a:srgbClr val="E9CC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5" name="文本框 129"/>
          <p:cNvSpPr txBox="1"/>
          <p:nvPr/>
        </p:nvSpPr>
        <p:spPr>
          <a:xfrm>
            <a:off x="850900" y="3769995"/>
            <a:ext cx="2774315" cy="115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指经过技术创新，品种规格、性能参数有重大突破，对国民经济、国防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科技发展有重要意义的材料。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0" name="椭圆 359"/>
          <p:cNvSpPr/>
          <p:nvPr/>
        </p:nvSpPr>
        <p:spPr>
          <a:xfrm flipH="1">
            <a:off x="5688570" y="4850313"/>
            <a:ext cx="325276" cy="325158"/>
          </a:xfrm>
          <a:prstGeom prst="ellipse">
            <a:avLst/>
          </a:prstGeom>
          <a:solidFill>
            <a:srgbClr val="922822"/>
          </a:solidFill>
          <a:ln>
            <a:noFill/>
          </a:ln>
          <a:effectLst>
            <a:outerShdw blurRad="38100" dist="50800" dir="6600000" algn="t" rotWithShape="0">
              <a:schemeClr val="tx1">
                <a:lumMod val="85000"/>
                <a:lumOff val="15000"/>
                <a:alpha val="4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1" name="文本框 8"/>
          <p:cNvSpPr txBox="1"/>
          <p:nvPr/>
        </p:nvSpPr>
        <p:spPr>
          <a:xfrm>
            <a:off x="5636457" y="4874350"/>
            <a:ext cx="487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3" name="椭圆 362"/>
          <p:cNvSpPr/>
          <p:nvPr/>
        </p:nvSpPr>
        <p:spPr>
          <a:xfrm>
            <a:off x="5706741" y="3791609"/>
            <a:ext cx="325276" cy="325158"/>
          </a:xfrm>
          <a:prstGeom prst="ellipse">
            <a:avLst/>
          </a:prstGeom>
          <a:solidFill>
            <a:srgbClr val="922822"/>
          </a:solidFill>
          <a:ln>
            <a:noFill/>
          </a:ln>
          <a:effectLst>
            <a:outerShdw blurRad="38100" dist="50800" dir="6600000" algn="t" rotWithShape="0">
              <a:schemeClr val="tx1">
                <a:lumMod val="85000"/>
                <a:lumOff val="15000"/>
                <a:alpha val="4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4" name="文本框 205"/>
          <p:cNvSpPr txBox="1"/>
          <p:nvPr/>
        </p:nvSpPr>
        <p:spPr>
          <a:xfrm>
            <a:off x="5615503" y="3824543"/>
            <a:ext cx="487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6" name="椭圆 365"/>
          <p:cNvSpPr/>
          <p:nvPr/>
        </p:nvSpPr>
        <p:spPr>
          <a:xfrm flipH="1">
            <a:off x="5680571" y="2665194"/>
            <a:ext cx="325276" cy="325158"/>
          </a:xfrm>
          <a:prstGeom prst="ellipse">
            <a:avLst/>
          </a:prstGeom>
          <a:solidFill>
            <a:srgbClr val="922822"/>
          </a:solidFill>
          <a:ln>
            <a:noFill/>
          </a:ln>
          <a:effectLst>
            <a:outerShdw blurRad="38100" dist="50800" dir="6600000" algn="t" rotWithShape="0">
              <a:schemeClr val="tx1">
                <a:lumMod val="85000"/>
                <a:lumOff val="15000"/>
                <a:alpha val="4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7" name="文本框 206"/>
          <p:cNvSpPr txBox="1"/>
          <p:nvPr/>
        </p:nvSpPr>
        <p:spPr>
          <a:xfrm>
            <a:off x="5623126" y="2688529"/>
            <a:ext cx="487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9" name="椭圆 368"/>
          <p:cNvSpPr/>
          <p:nvPr/>
        </p:nvSpPr>
        <p:spPr>
          <a:xfrm>
            <a:off x="5706741" y="1653946"/>
            <a:ext cx="325276" cy="325159"/>
          </a:xfrm>
          <a:prstGeom prst="ellipse">
            <a:avLst/>
          </a:prstGeom>
          <a:solidFill>
            <a:srgbClr val="922822"/>
          </a:solidFill>
          <a:ln>
            <a:noFill/>
          </a:ln>
          <a:effectLst>
            <a:outerShdw blurRad="38100" dist="38100" dir="66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70" name="文本框 208"/>
          <p:cNvSpPr txBox="1"/>
          <p:nvPr/>
        </p:nvSpPr>
        <p:spPr>
          <a:xfrm>
            <a:off x="5615503" y="1697233"/>
            <a:ext cx="487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04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115" y="2104390"/>
            <a:ext cx="2733040" cy="36474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23900" y="1065530"/>
            <a:ext cx="2980055" cy="2538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由于质量缺陷触发保险责任，并包含以下： 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新材料缺陷导致的用户单位财产损失</a:t>
            </a:r>
            <a:endParaRPr lang="en-US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新材料缺陷导致的用户单位人员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伤亡</a:t>
            </a:r>
            <a:endParaRPr lang="en-US" altLang="zh-CN"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新材料缺陷导致用户单位对第三者承担的赔偿责任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新材料存在质量缺陷，应由被保险人承担的修理、更换或退货等经济赔偿责任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被保险人法律费用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000"/>
          </a:p>
        </p:txBody>
      </p:sp>
      <p:sp>
        <p:nvSpPr>
          <p:cNvPr id="3" name="文本框 2"/>
          <p:cNvSpPr txBox="1"/>
          <p:nvPr/>
        </p:nvSpPr>
        <p:spPr>
          <a:xfrm>
            <a:off x="8159115" y="1551940"/>
            <a:ext cx="304546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defRPr/>
            </a:pPr>
            <a:r>
              <a:rPr lang="zh-CN" altLang="zh-CN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保险费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</a:t>
            </a:r>
            <a:r>
              <a:rPr lang="zh-CN" altLang="zh-CN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累计责任限额×</a:t>
            </a:r>
            <a:r>
              <a:rPr lang="zh-CN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费率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TIMING" val="|0.6|0.3|0.6|0.6|0.6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3148,&quot;width&quot;:19200}"/>
</p:tagLst>
</file>

<file path=ppt/tags/tag20.xml><?xml version="1.0" encoding="utf-8"?>
<p:tagLst xmlns:p="http://schemas.openxmlformats.org/presentationml/2006/main">
  <p:tag name="TIMING" val="|0.6|0.3|0.6|0.6|0.6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TIMING" val="|0.6|0.3|0.6|0.6|0.6"/>
</p:tagLst>
</file>

<file path=ppt/tags/tag27.xml><?xml version="1.0" encoding="utf-8"?>
<p:tagLst xmlns:p="http://schemas.openxmlformats.org/presentationml/2006/main">
  <p:tag name="REFSHAPE" val="1195406372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TIMING" val="|0.6|0.3|0.6|0.6|0.6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UNIT_PLACING_PICTURE_USER_VIEWPORT" val="{&quot;height&quot;:3148,&quot;width&quot;:19200}"/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2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D7D31"/>
      </a:accent1>
      <a:accent2>
        <a:srgbClr val="CE554D"/>
      </a:accent2>
      <a:accent3>
        <a:srgbClr val="CF564D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nvrmws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2504</Words>
  <Application>WPS 演示</Application>
  <PresentationFormat>宽屏</PresentationFormat>
  <Paragraphs>223</Paragraphs>
  <Slides>17</Slides>
  <Notes>70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Calibri</vt:lpstr>
      <vt:lpstr>思源黑体 CN Bold</vt:lpstr>
      <vt:lpstr>黑体</vt:lpstr>
      <vt:lpstr>思源黑体 CN Medium</vt:lpstr>
      <vt:lpstr>思源黑体 CN Heavy</vt:lpstr>
      <vt:lpstr>思源黑体 CN Light</vt:lpstr>
      <vt:lpstr>Gill Sans</vt:lpstr>
      <vt:lpstr>仿宋</vt:lpstr>
      <vt:lpstr>字魂105号-简雅黑</vt:lpstr>
      <vt:lpstr>Arial Unicode MS</vt:lpstr>
      <vt:lpstr>等线</vt:lpstr>
      <vt:lpstr>Gill Sans MT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76</dc:title>
  <dc:creator>Administrater</dc:creator>
  <cp:lastModifiedBy>HP</cp:lastModifiedBy>
  <cp:revision>190</cp:revision>
  <dcterms:created xsi:type="dcterms:W3CDTF">2019-07-15T02:54:00Z</dcterms:created>
  <dcterms:modified xsi:type="dcterms:W3CDTF">2024-07-09T03:16:26Z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2052-11.8.2.8875</vt:lpwstr>
  </property>
  <property fmtid="{D5CDD505-2E9C-101B-9397-08002B2CF9AE}" pid="3" name="ICV">
    <vt:lpwstr>01897C28287848F883DE2399D65A5B96_13</vt:lpwstr>
  </property>
</Properties>
</file>